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3"/>
  </p:notesMasterIdLst>
  <p:handoutMasterIdLst>
    <p:handoutMasterId r:id="rId14"/>
  </p:handoutMasterIdLst>
  <p:sldIdLst>
    <p:sldId id="285" r:id="rId2"/>
    <p:sldId id="286" r:id="rId3"/>
    <p:sldId id="287" r:id="rId4"/>
    <p:sldId id="288" r:id="rId5"/>
    <p:sldId id="289" r:id="rId6"/>
    <p:sldId id="290" r:id="rId7"/>
    <p:sldId id="296" r:id="rId8"/>
    <p:sldId id="291" r:id="rId9"/>
    <p:sldId id="293" r:id="rId10"/>
    <p:sldId id="295" r:id="rId11"/>
    <p:sldId id="294" r:id="rId12"/>
  </p:sldIdLst>
  <p:sldSz cx="9144000" cy="6858000" type="screen4x3"/>
  <p:notesSz cx="6799263" cy="9929813"/>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ervali" initials="d"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68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17" autoAdjust="0"/>
  </p:normalViewPr>
  <p:slideViewPr>
    <p:cSldViewPr>
      <p:cViewPr>
        <p:scale>
          <a:sx n="90" d="100"/>
          <a:sy n="90" d="100"/>
        </p:scale>
        <p:origin x="-594" y="-378"/>
      </p:cViewPr>
      <p:guideLst>
        <p:guide orient="horz" pos="2160"/>
        <p:guide pos="2880"/>
      </p:guideLst>
    </p:cSldViewPr>
  </p:slideViewPr>
  <p:notesTextViewPr>
    <p:cViewPr>
      <p:scale>
        <a:sx n="1" d="1"/>
        <a:sy n="1" d="1"/>
      </p:scale>
      <p:origin x="0" y="0"/>
    </p:cViewPr>
  </p:notesTextViewPr>
  <p:sorterViewPr>
    <p:cViewPr>
      <p:scale>
        <a:sx n="100" d="100"/>
        <a:sy n="100" d="100"/>
      </p:scale>
      <p:origin x="0" y="30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oleObject" Target="file:///\\192.168.1.114\pub\HepHIVSTI\STIs\Data\Analysis%20of%20data\Annual%20reports\2016%20annual%20rpt%20&amp;%20slidesets\Q1-4%20slideset%20provisional%20data\Tables%20&amp;%20graphs%20for%20slid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IE"/>
  <c:roundedCorners val="0"/>
  <mc:AlternateContent xmlns:mc="http://schemas.openxmlformats.org/markup-compatibility/2006">
    <mc:Choice xmlns:c14="http://schemas.microsoft.com/office/drawing/2007/8/2/chart" Requires="c14">
      <c14:style val="102"/>
    </mc:Choice>
    <mc:Fallback>
      <c:style val="2"/>
    </mc:Fallback>
  </mc:AlternateContent>
  <c:pivotSource>
    <c:name>[Tables &amp; graphs for slides.xlsx]gender!PivotTable1</c:name>
    <c:fmtId val="8"/>
  </c:pivotSource>
  <c:chart>
    <c:autoTitleDeleted val="0"/>
    <c:pivotFmts>
      <c:pivotFmt>
        <c:idx val="0"/>
        <c:marker>
          <c:symbol val="none"/>
        </c:marker>
        <c:dLbl>
          <c:idx val="0"/>
          <c:spPr/>
          <c:txPr>
            <a:bodyPr/>
            <a:lstStyle/>
            <a:p>
              <a:pPr>
                <a:defRPr/>
              </a:pPr>
              <a:endParaRPr lang="en-US"/>
            </a:p>
          </c:txPr>
          <c:showLegendKey val="0"/>
          <c:showVal val="1"/>
          <c:showCatName val="0"/>
          <c:showSerName val="0"/>
          <c:showPercent val="0"/>
          <c:showBubbleSize val="0"/>
        </c:dLbl>
      </c:pivotFmt>
      <c:pivotFmt>
        <c:idx val="1"/>
        <c:marker>
          <c:symbol val="none"/>
        </c:marker>
        <c:dLbl>
          <c:idx val="0"/>
          <c:spPr/>
          <c:txPr>
            <a:bodyPr/>
            <a:lstStyle/>
            <a:p>
              <a:pPr>
                <a:defRPr/>
              </a:pPr>
              <a:endParaRPr lang="en-US"/>
            </a:p>
          </c:txPr>
          <c:showLegendKey val="0"/>
          <c:showVal val="1"/>
          <c:showCatName val="0"/>
          <c:showSerName val="0"/>
          <c:showPercent val="0"/>
          <c:showBubbleSize val="0"/>
        </c:dLbl>
      </c:pivotFmt>
      <c:pivotFmt>
        <c:idx val="2"/>
        <c:marker>
          <c:symbol val="none"/>
        </c:marker>
        <c:dLbl>
          <c:idx val="0"/>
          <c:spPr/>
          <c:txPr>
            <a:bodyPr/>
            <a:lstStyle/>
            <a:p>
              <a:pPr>
                <a:defRPr/>
              </a:pPr>
              <a:endParaRPr lang="en-US"/>
            </a:p>
          </c:txPr>
          <c:showLegendKey val="0"/>
          <c:showVal val="1"/>
          <c:showCatName val="0"/>
          <c:showSerName val="0"/>
          <c:showPercent val="0"/>
          <c:showBubbleSize val="0"/>
        </c:dLbl>
      </c:pivotFmt>
      <c:pivotFmt>
        <c:idx val="3"/>
        <c:marker>
          <c:symbol val="none"/>
        </c:marker>
        <c:dLbl>
          <c:idx val="0"/>
          <c:spPr/>
          <c:txPr>
            <a:bodyPr/>
            <a:lstStyle/>
            <a:p>
              <a:pPr>
                <a:defRPr/>
              </a:pPr>
              <a:endParaRPr lang="en-US"/>
            </a:p>
          </c:txPr>
          <c:showLegendKey val="0"/>
          <c:showVal val="1"/>
          <c:showCatName val="0"/>
          <c:showSerName val="0"/>
          <c:showPercent val="0"/>
          <c:showBubbleSize val="0"/>
        </c:dLbl>
      </c:pivotFmt>
      <c:pivotFmt>
        <c:idx val="4"/>
        <c:marker>
          <c:symbol val="none"/>
        </c:marker>
        <c:dLbl>
          <c:idx val="0"/>
          <c:spPr/>
          <c:txPr>
            <a:bodyPr/>
            <a:lstStyle/>
            <a:p>
              <a:pPr>
                <a:defRPr/>
              </a:pPr>
              <a:endParaRPr lang="en-US"/>
            </a:p>
          </c:txPr>
          <c:showLegendKey val="0"/>
          <c:showVal val="1"/>
          <c:showCatName val="0"/>
          <c:showSerName val="0"/>
          <c:showPercent val="0"/>
          <c:showBubbleSize val="0"/>
        </c:dLbl>
      </c:pivotFmt>
      <c:pivotFmt>
        <c:idx val="5"/>
        <c:marker>
          <c:symbol val="none"/>
        </c:marker>
        <c:dLbl>
          <c:idx val="0"/>
          <c:spPr/>
          <c:txPr>
            <a:bodyPr/>
            <a:lstStyle/>
            <a:p>
              <a:pPr>
                <a:defRPr/>
              </a:pPr>
              <a:endParaRPr lang="en-US"/>
            </a:p>
          </c:txPr>
          <c:showLegendKey val="0"/>
          <c:showVal val="1"/>
          <c:showCatName val="0"/>
          <c:showSerName val="0"/>
          <c:showPercent val="0"/>
          <c:showBubbleSize val="0"/>
        </c:dLbl>
      </c:pivotFmt>
    </c:pivotFmts>
    <c:plotArea>
      <c:layout/>
      <c:barChart>
        <c:barDir val="bar"/>
        <c:grouping val="percentStacked"/>
        <c:varyColors val="0"/>
        <c:ser>
          <c:idx val="0"/>
          <c:order val="0"/>
          <c:tx>
            <c:strRef>
              <c:f>gender!$B$12</c:f>
              <c:strCache>
                <c:ptCount val="1"/>
                <c:pt idx="0">
                  <c:v>% Male</c:v>
                </c:pt>
              </c:strCache>
            </c:strRef>
          </c:tx>
          <c:invertIfNegative val="0"/>
          <c:dLbls>
            <c:txPr>
              <a:bodyPr/>
              <a:lstStyle/>
              <a:p>
                <a:pPr>
                  <a:defRPr/>
                </a:pPr>
                <a:endParaRPr lang="en-US"/>
              </a:p>
            </c:txPr>
            <c:showLegendKey val="0"/>
            <c:showVal val="1"/>
            <c:showCatName val="0"/>
            <c:showSerName val="0"/>
            <c:showPercent val="0"/>
            <c:showBubbleSize val="0"/>
            <c:showLeaderLines val="0"/>
          </c:dLbls>
          <c:cat>
            <c:strRef>
              <c:f>gender!$A$13:$A$20</c:f>
              <c:strCache>
                <c:ptCount val="7"/>
                <c:pt idx="0">
                  <c:v>Trichomoniasis</c:v>
                </c:pt>
                <c:pt idx="1">
                  <c:v>Syphilis</c:v>
                </c:pt>
                <c:pt idx="2">
                  <c:v>LGV </c:v>
                </c:pt>
                <c:pt idx="3">
                  <c:v>Herpes simplex </c:v>
                </c:pt>
                <c:pt idx="4">
                  <c:v>Gonorrhoea</c:v>
                </c:pt>
                <c:pt idx="5">
                  <c:v>Chlamydia</c:v>
                </c:pt>
                <c:pt idx="6">
                  <c:v>Overall</c:v>
                </c:pt>
              </c:strCache>
            </c:strRef>
          </c:cat>
          <c:val>
            <c:numRef>
              <c:f>gender!$B$13:$B$20</c:f>
              <c:numCache>
                <c:formatCode>0</c:formatCode>
                <c:ptCount val="7"/>
                <c:pt idx="0">
                  <c:v>1.25</c:v>
                </c:pt>
                <c:pt idx="1">
                  <c:v>96.58385093167702</c:v>
                </c:pt>
                <c:pt idx="2">
                  <c:v>100</c:v>
                </c:pt>
                <c:pt idx="3">
                  <c:v>26.880934989043098</c:v>
                </c:pt>
                <c:pt idx="4">
                  <c:v>87.334014300306436</c:v>
                </c:pt>
                <c:pt idx="5">
                  <c:v>49.14443155452436</c:v>
                </c:pt>
                <c:pt idx="6">
                  <c:v>54.595708797901246</c:v>
                </c:pt>
              </c:numCache>
            </c:numRef>
          </c:val>
        </c:ser>
        <c:ser>
          <c:idx val="1"/>
          <c:order val="1"/>
          <c:tx>
            <c:strRef>
              <c:f>gender!$C$12</c:f>
              <c:strCache>
                <c:ptCount val="1"/>
                <c:pt idx="0">
                  <c:v>% Female</c:v>
                </c:pt>
              </c:strCache>
            </c:strRef>
          </c:tx>
          <c:invertIfNegative val="0"/>
          <c:dLbls>
            <c:txPr>
              <a:bodyPr/>
              <a:lstStyle/>
              <a:p>
                <a:pPr>
                  <a:defRPr/>
                </a:pPr>
                <a:endParaRPr lang="en-US"/>
              </a:p>
            </c:txPr>
            <c:showLegendKey val="0"/>
            <c:showVal val="1"/>
            <c:showCatName val="0"/>
            <c:showSerName val="0"/>
            <c:showPercent val="0"/>
            <c:showBubbleSize val="0"/>
            <c:showLeaderLines val="0"/>
          </c:dLbls>
          <c:cat>
            <c:strRef>
              <c:f>gender!$A$13:$A$20</c:f>
              <c:strCache>
                <c:ptCount val="7"/>
                <c:pt idx="0">
                  <c:v>Trichomoniasis</c:v>
                </c:pt>
                <c:pt idx="1">
                  <c:v>Syphilis</c:v>
                </c:pt>
                <c:pt idx="2">
                  <c:v>LGV </c:v>
                </c:pt>
                <c:pt idx="3">
                  <c:v>Herpes simplex </c:v>
                </c:pt>
                <c:pt idx="4">
                  <c:v>Gonorrhoea</c:v>
                </c:pt>
                <c:pt idx="5">
                  <c:v>Chlamydia</c:v>
                </c:pt>
                <c:pt idx="6">
                  <c:v>Overall</c:v>
                </c:pt>
              </c:strCache>
            </c:strRef>
          </c:cat>
          <c:val>
            <c:numRef>
              <c:f>gender!$C$13:$C$20</c:f>
              <c:numCache>
                <c:formatCode>0</c:formatCode>
                <c:ptCount val="7"/>
                <c:pt idx="0">
                  <c:v>98.75</c:v>
                </c:pt>
                <c:pt idx="1">
                  <c:v>3.4161490683229814</c:v>
                </c:pt>
                <c:pt idx="2">
                  <c:v>0</c:v>
                </c:pt>
                <c:pt idx="3">
                  <c:v>72.753834915997075</c:v>
                </c:pt>
                <c:pt idx="4">
                  <c:v>12.461695607763023</c:v>
                </c:pt>
                <c:pt idx="5">
                  <c:v>50.522041763341065</c:v>
                </c:pt>
                <c:pt idx="6">
                  <c:v>45.104469221399796</c:v>
                </c:pt>
              </c:numCache>
            </c:numRef>
          </c:val>
        </c:ser>
        <c:dLbls>
          <c:showLegendKey val="0"/>
          <c:showVal val="0"/>
          <c:showCatName val="0"/>
          <c:showSerName val="0"/>
          <c:showPercent val="0"/>
          <c:showBubbleSize val="0"/>
        </c:dLbls>
        <c:gapWidth val="150"/>
        <c:overlap val="100"/>
        <c:axId val="37130624"/>
        <c:axId val="37132160"/>
      </c:barChart>
      <c:catAx>
        <c:axId val="37130624"/>
        <c:scaling>
          <c:orientation val="minMax"/>
        </c:scaling>
        <c:delete val="0"/>
        <c:axPos val="l"/>
        <c:majorTickMark val="out"/>
        <c:minorTickMark val="none"/>
        <c:tickLblPos val="nextTo"/>
        <c:spPr>
          <a:ln>
            <a:noFill/>
          </a:ln>
        </c:spPr>
        <c:txPr>
          <a:bodyPr/>
          <a:lstStyle/>
          <a:p>
            <a:pPr>
              <a:defRPr baseline="0">
                <a:solidFill>
                  <a:schemeClr val="bg1">
                    <a:lumMod val="50000"/>
                  </a:schemeClr>
                </a:solidFill>
              </a:defRPr>
            </a:pPr>
            <a:endParaRPr lang="en-US"/>
          </a:p>
        </c:txPr>
        <c:crossAx val="37132160"/>
        <c:crosses val="autoZero"/>
        <c:auto val="1"/>
        <c:lblAlgn val="ctr"/>
        <c:lblOffset val="100"/>
        <c:noMultiLvlLbl val="0"/>
      </c:catAx>
      <c:valAx>
        <c:axId val="37132160"/>
        <c:scaling>
          <c:orientation val="minMax"/>
        </c:scaling>
        <c:delete val="0"/>
        <c:axPos val="b"/>
        <c:numFmt formatCode="0%" sourceLinked="1"/>
        <c:majorTickMark val="out"/>
        <c:minorTickMark val="none"/>
        <c:tickLblPos val="nextTo"/>
        <c:spPr>
          <a:ln>
            <a:solidFill>
              <a:schemeClr val="bg1">
                <a:lumMod val="50000"/>
              </a:schemeClr>
            </a:solidFill>
          </a:ln>
        </c:spPr>
        <c:txPr>
          <a:bodyPr/>
          <a:lstStyle/>
          <a:p>
            <a:pPr>
              <a:defRPr baseline="0">
                <a:solidFill>
                  <a:schemeClr val="bg1">
                    <a:lumMod val="50000"/>
                  </a:schemeClr>
                </a:solidFill>
              </a:defRPr>
            </a:pPr>
            <a:endParaRPr lang="en-US"/>
          </a:p>
        </c:txPr>
        <c:crossAx val="37130624"/>
        <c:crosses val="autoZero"/>
        <c:crossBetween val="between"/>
      </c:valAx>
    </c:plotArea>
    <c:legend>
      <c:legendPos val="r"/>
      <c:layout/>
      <c:overlay val="0"/>
    </c:legend>
    <c:plotVisOnly val="1"/>
    <c:dispBlanksAs val="gap"/>
    <c:showDLblsOverMax val="0"/>
  </c:chart>
  <c:spPr>
    <a:ln>
      <a:noFill/>
    </a:ln>
  </c:spPr>
  <c:externalData r:id="rId1">
    <c:autoUpdate val="0"/>
  </c:externalData>
  <c:extLst>
    <c:ext xmlns:c14="http://schemas.microsoft.com/office/drawing/2007/8/2/chart" uri="{781A3756-C4B2-4CAC-9D66-4F8BD8637D16}">
      <c14:pivotOptions>
        <c14:dropZoneFilter val="1"/>
        <c14:dropZoneCategories val="1"/>
        <c14:dropZoneData val="1"/>
        <c14:dropZoneSeries val="1"/>
      </c14:pivotOptions>
    </c:ext>
  </c:extLst>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IE"/>
  <c:roundedCorners val="0"/>
  <mc:AlternateContent xmlns:mc="http://schemas.openxmlformats.org/markup-compatibility/2006">
    <mc:Choice xmlns:c14="http://schemas.microsoft.com/office/drawing/2007/8/2/chart" Requires="c14">
      <c14:style val="102"/>
    </mc:Choice>
    <mc:Fallback>
      <c:style val="2"/>
    </mc:Fallback>
  </mc:AlternateContent>
  <c:pivotSource>
    <c:name>[Tables &amp; graphs for slides.xlsx]age!PivotTable3</c:name>
    <c:fmtId val="4"/>
  </c:pivotSource>
  <c:chart>
    <c:autoTitleDeleted val="0"/>
    <c:pivotFmts>
      <c:pivotFmt>
        <c:idx val="0"/>
        <c:marker>
          <c:symbol val="none"/>
        </c:marker>
      </c:pivotFmt>
      <c:pivotFmt>
        <c:idx val="1"/>
        <c:marker>
          <c:symbol val="none"/>
        </c:marker>
      </c:pivotFmt>
      <c:pivotFmt>
        <c:idx val="2"/>
        <c:marker>
          <c:symbol val="none"/>
        </c:marker>
      </c:pivotFmt>
      <c:pivotFmt>
        <c:idx val="3"/>
        <c:marker>
          <c:symbol val="none"/>
        </c:marker>
      </c:pivotFmt>
      <c:pivotFmt>
        <c:idx val="4"/>
        <c:marker>
          <c:symbol val="none"/>
        </c:marker>
      </c:pivotFmt>
      <c:pivotFmt>
        <c:idx val="5"/>
        <c:marker>
          <c:symbol val="none"/>
        </c:marker>
      </c:pivotFmt>
      <c:pivotFmt>
        <c:idx val="6"/>
        <c:marker>
          <c:symbol val="none"/>
        </c:marker>
      </c:pivotFmt>
      <c:pivotFmt>
        <c:idx val="7"/>
        <c:marker>
          <c:symbol val="none"/>
        </c:marker>
      </c:pivotFmt>
      <c:pivotFmt>
        <c:idx val="8"/>
        <c:marker>
          <c:symbol val="none"/>
        </c:marker>
      </c:pivotFmt>
      <c:pivotFmt>
        <c:idx val="9"/>
        <c:marker>
          <c:symbol val="none"/>
        </c:marker>
      </c:pivotFmt>
      <c:pivotFmt>
        <c:idx val="10"/>
        <c:marker>
          <c:symbol val="none"/>
        </c:marker>
      </c:pivotFmt>
      <c:pivotFmt>
        <c:idx val="11"/>
        <c:marker>
          <c:symbol val="none"/>
        </c:marker>
      </c:pivotFmt>
      <c:pivotFmt>
        <c:idx val="12"/>
        <c:marker>
          <c:symbol val="none"/>
        </c:marker>
      </c:pivotFmt>
      <c:pivotFmt>
        <c:idx val="13"/>
        <c:marker>
          <c:symbol val="none"/>
        </c:marker>
      </c:pivotFmt>
      <c:pivotFmt>
        <c:idx val="14"/>
        <c:marker>
          <c:symbol val="none"/>
        </c:marker>
      </c:pivotFmt>
      <c:pivotFmt>
        <c:idx val="15"/>
        <c:marker>
          <c:symbol val="none"/>
        </c:marker>
      </c:pivotFmt>
      <c:pivotFmt>
        <c:idx val="16"/>
        <c:marker>
          <c:symbol val="none"/>
        </c:marker>
      </c:pivotFmt>
      <c:pivotFmt>
        <c:idx val="17"/>
        <c:marker>
          <c:symbol val="none"/>
        </c:marker>
      </c:pivotFmt>
      <c:pivotFmt>
        <c:idx val="18"/>
        <c:marker>
          <c:symbol val="none"/>
        </c:marker>
      </c:pivotFmt>
      <c:pivotFmt>
        <c:idx val="19"/>
        <c:marker>
          <c:symbol val="none"/>
        </c:marker>
      </c:pivotFmt>
      <c:pivotFmt>
        <c:idx val="20"/>
        <c:marker>
          <c:symbol val="none"/>
        </c:marker>
      </c:pivotFmt>
    </c:pivotFmts>
    <c:plotArea>
      <c:layout/>
      <c:lineChart>
        <c:grouping val="standard"/>
        <c:varyColors val="0"/>
        <c:ser>
          <c:idx val="0"/>
          <c:order val="0"/>
          <c:tx>
            <c:strRef>
              <c:f>age!$B$39</c:f>
              <c:strCache>
                <c:ptCount val="1"/>
                <c:pt idx="0">
                  <c:v>Gonorrhoea </c:v>
                </c:pt>
              </c:strCache>
            </c:strRef>
          </c:tx>
          <c:marker>
            <c:symbol val="none"/>
          </c:marker>
          <c:cat>
            <c:strRef>
              <c:f>age!$A$40:$A$48</c:f>
              <c:strCache>
                <c:ptCount val="8"/>
                <c:pt idx="0">
                  <c:v>15-19 yrs</c:v>
                </c:pt>
                <c:pt idx="1">
                  <c:v>20-24 yrs</c:v>
                </c:pt>
                <c:pt idx="2">
                  <c:v>25-29 yrs</c:v>
                </c:pt>
                <c:pt idx="3">
                  <c:v>30-34 yrs</c:v>
                </c:pt>
                <c:pt idx="4">
                  <c:v>35-39 yrs</c:v>
                </c:pt>
                <c:pt idx="5">
                  <c:v>40-44 yrs</c:v>
                </c:pt>
                <c:pt idx="6">
                  <c:v>45-49 yrs</c:v>
                </c:pt>
                <c:pt idx="7">
                  <c:v>50+ yrs</c:v>
                </c:pt>
              </c:strCache>
            </c:strRef>
          </c:cat>
          <c:val>
            <c:numRef>
              <c:f>age!$B$40:$B$48</c:f>
              <c:numCache>
                <c:formatCode>General</c:formatCode>
                <c:ptCount val="8"/>
                <c:pt idx="0">
                  <c:v>10.674157303370785</c:v>
                </c:pt>
                <c:pt idx="1">
                  <c:v>26.762002042900917</c:v>
                </c:pt>
                <c:pt idx="2">
                  <c:v>22.012257405515832</c:v>
                </c:pt>
                <c:pt idx="3">
                  <c:v>16.292134831460675</c:v>
                </c:pt>
                <c:pt idx="4">
                  <c:v>11.18488253319714</c:v>
                </c:pt>
                <c:pt idx="5">
                  <c:v>5.7711950970377934</c:v>
                </c:pt>
                <c:pt idx="6">
                  <c:v>2.9622063329928499</c:v>
                </c:pt>
                <c:pt idx="7">
                  <c:v>4.0347293156281916</c:v>
                </c:pt>
              </c:numCache>
            </c:numRef>
          </c:val>
          <c:smooth val="0"/>
        </c:ser>
        <c:ser>
          <c:idx val="1"/>
          <c:order val="1"/>
          <c:tx>
            <c:strRef>
              <c:f>age!$C$39</c:f>
              <c:strCache>
                <c:ptCount val="1"/>
                <c:pt idx="0">
                  <c:v>Trichomoniasis </c:v>
                </c:pt>
              </c:strCache>
            </c:strRef>
          </c:tx>
          <c:marker>
            <c:symbol val="none"/>
          </c:marker>
          <c:cat>
            <c:strRef>
              <c:f>age!$A$40:$A$48</c:f>
              <c:strCache>
                <c:ptCount val="8"/>
                <c:pt idx="0">
                  <c:v>15-19 yrs</c:v>
                </c:pt>
                <c:pt idx="1">
                  <c:v>20-24 yrs</c:v>
                </c:pt>
                <c:pt idx="2">
                  <c:v>25-29 yrs</c:v>
                </c:pt>
                <c:pt idx="3">
                  <c:v>30-34 yrs</c:v>
                </c:pt>
                <c:pt idx="4">
                  <c:v>35-39 yrs</c:v>
                </c:pt>
                <c:pt idx="5">
                  <c:v>40-44 yrs</c:v>
                </c:pt>
                <c:pt idx="6">
                  <c:v>45-49 yrs</c:v>
                </c:pt>
                <c:pt idx="7">
                  <c:v>50+ yrs</c:v>
                </c:pt>
              </c:strCache>
            </c:strRef>
          </c:cat>
          <c:val>
            <c:numRef>
              <c:f>age!$C$40:$C$48</c:f>
              <c:numCache>
                <c:formatCode>General</c:formatCode>
                <c:ptCount val="8"/>
                <c:pt idx="0">
                  <c:v>3.75</c:v>
                </c:pt>
                <c:pt idx="1">
                  <c:v>13.750000000000002</c:v>
                </c:pt>
                <c:pt idx="2">
                  <c:v>25</c:v>
                </c:pt>
                <c:pt idx="3">
                  <c:v>13.750000000000002</c:v>
                </c:pt>
                <c:pt idx="4">
                  <c:v>20</c:v>
                </c:pt>
                <c:pt idx="5">
                  <c:v>7.5</c:v>
                </c:pt>
                <c:pt idx="6">
                  <c:v>7.5</c:v>
                </c:pt>
                <c:pt idx="7">
                  <c:v>8.75</c:v>
                </c:pt>
              </c:numCache>
            </c:numRef>
          </c:val>
          <c:smooth val="0"/>
        </c:ser>
        <c:ser>
          <c:idx val="2"/>
          <c:order val="2"/>
          <c:tx>
            <c:strRef>
              <c:f>age!$D$39</c:f>
              <c:strCache>
                <c:ptCount val="1"/>
                <c:pt idx="0">
                  <c:v>Syphilis</c:v>
                </c:pt>
              </c:strCache>
            </c:strRef>
          </c:tx>
          <c:marker>
            <c:symbol val="none"/>
          </c:marker>
          <c:cat>
            <c:strRef>
              <c:f>age!$A$40:$A$48</c:f>
              <c:strCache>
                <c:ptCount val="8"/>
                <c:pt idx="0">
                  <c:v>15-19 yrs</c:v>
                </c:pt>
                <c:pt idx="1">
                  <c:v>20-24 yrs</c:v>
                </c:pt>
                <c:pt idx="2">
                  <c:v>25-29 yrs</c:v>
                </c:pt>
                <c:pt idx="3">
                  <c:v>30-34 yrs</c:v>
                </c:pt>
                <c:pt idx="4">
                  <c:v>35-39 yrs</c:v>
                </c:pt>
                <c:pt idx="5">
                  <c:v>40-44 yrs</c:v>
                </c:pt>
                <c:pt idx="6">
                  <c:v>45-49 yrs</c:v>
                </c:pt>
                <c:pt idx="7">
                  <c:v>50+ yrs</c:v>
                </c:pt>
              </c:strCache>
            </c:strRef>
          </c:cat>
          <c:val>
            <c:numRef>
              <c:f>age!$D$40:$D$48</c:f>
              <c:numCache>
                <c:formatCode>General</c:formatCode>
                <c:ptCount val="8"/>
                <c:pt idx="0">
                  <c:v>1.5527950310559007</c:v>
                </c:pt>
                <c:pt idx="1">
                  <c:v>9.6273291925465845</c:v>
                </c:pt>
                <c:pt idx="2">
                  <c:v>25.465838509316768</c:v>
                </c:pt>
                <c:pt idx="3">
                  <c:v>19.875776397515526</c:v>
                </c:pt>
                <c:pt idx="4">
                  <c:v>13.354037267080745</c:v>
                </c:pt>
                <c:pt idx="5">
                  <c:v>8.3850931677018643</c:v>
                </c:pt>
                <c:pt idx="6">
                  <c:v>7.7639751552795024</c:v>
                </c:pt>
                <c:pt idx="7">
                  <c:v>13.664596273291925</c:v>
                </c:pt>
              </c:numCache>
            </c:numRef>
          </c:val>
          <c:smooth val="0"/>
        </c:ser>
        <c:ser>
          <c:idx val="3"/>
          <c:order val="3"/>
          <c:tx>
            <c:strRef>
              <c:f>age!$E$39</c:f>
              <c:strCache>
                <c:ptCount val="1"/>
                <c:pt idx="0">
                  <c:v>Chlamydia </c:v>
                </c:pt>
              </c:strCache>
            </c:strRef>
          </c:tx>
          <c:marker>
            <c:symbol val="none"/>
          </c:marker>
          <c:cat>
            <c:strRef>
              <c:f>age!$A$40:$A$48</c:f>
              <c:strCache>
                <c:ptCount val="8"/>
                <c:pt idx="0">
                  <c:v>15-19 yrs</c:v>
                </c:pt>
                <c:pt idx="1">
                  <c:v>20-24 yrs</c:v>
                </c:pt>
                <c:pt idx="2">
                  <c:v>25-29 yrs</c:v>
                </c:pt>
                <c:pt idx="3">
                  <c:v>30-34 yrs</c:v>
                </c:pt>
                <c:pt idx="4">
                  <c:v>35-39 yrs</c:v>
                </c:pt>
                <c:pt idx="5">
                  <c:v>40-44 yrs</c:v>
                </c:pt>
                <c:pt idx="6">
                  <c:v>45-49 yrs</c:v>
                </c:pt>
                <c:pt idx="7">
                  <c:v>50+ yrs</c:v>
                </c:pt>
              </c:strCache>
            </c:strRef>
          </c:cat>
          <c:val>
            <c:numRef>
              <c:f>age!$E$40:$E$48</c:f>
              <c:numCache>
                <c:formatCode>General</c:formatCode>
                <c:ptCount val="8"/>
                <c:pt idx="0">
                  <c:v>8.8167053364269137</c:v>
                </c:pt>
                <c:pt idx="1">
                  <c:v>39.936194895591647</c:v>
                </c:pt>
                <c:pt idx="2">
                  <c:v>26.145591647331784</c:v>
                </c:pt>
                <c:pt idx="3">
                  <c:v>12.717517401392112</c:v>
                </c:pt>
                <c:pt idx="4">
                  <c:v>6.1049883990719254</c:v>
                </c:pt>
                <c:pt idx="5">
                  <c:v>2.8422273781902549</c:v>
                </c:pt>
                <c:pt idx="6">
                  <c:v>1.5516241299303946</c:v>
                </c:pt>
                <c:pt idx="7">
                  <c:v>1.6241299303944314</c:v>
                </c:pt>
              </c:numCache>
            </c:numRef>
          </c:val>
          <c:smooth val="0"/>
        </c:ser>
        <c:ser>
          <c:idx val="4"/>
          <c:order val="4"/>
          <c:tx>
            <c:strRef>
              <c:f>age!$F$39</c:f>
              <c:strCache>
                <c:ptCount val="1"/>
                <c:pt idx="0">
                  <c:v>Herpes simplex </c:v>
                </c:pt>
              </c:strCache>
            </c:strRef>
          </c:tx>
          <c:marker>
            <c:symbol val="none"/>
          </c:marker>
          <c:cat>
            <c:strRef>
              <c:f>age!$A$40:$A$48</c:f>
              <c:strCache>
                <c:ptCount val="8"/>
                <c:pt idx="0">
                  <c:v>15-19 yrs</c:v>
                </c:pt>
                <c:pt idx="1">
                  <c:v>20-24 yrs</c:v>
                </c:pt>
                <c:pt idx="2">
                  <c:v>25-29 yrs</c:v>
                </c:pt>
                <c:pt idx="3">
                  <c:v>30-34 yrs</c:v>
                </c:pt>
                <c:pt idx="4">
                  <c:v>35-39 yrs</c:v>
                </c:pt>
                <c:pt idx="5">
                  <c:v>40-44 yrs</c:v>
                </c:pt>
                <c:pt idx="6">
                  <c:v>45-49 yrs</c:v>
                </c:pt>
                <c:pt idx="7">
                  <c:v>50+ yrs</c:v>
                </c:pt>
              </c:strCache>
            </c:strRef>
          </c:cat>
          <c:val>
            <c:numRef>
              <c:f>age!$F$40:$F$48</c:f>
              <c:numCache>
                <c:formatCode>General</c:formatCode>
                <c:ptCount val="8"/>
                <c:pt idx="0">
                  <c:v>12.636961285609935</c:v>
                </c:pt>
                <c:pt idx="1">
                  <c:v>29.948867786705623</c:v>
                </c:pt>
                <c:pt idx="2">
                  <c:v>20.452885317750184</c:v>
                </c:pt>
                <c:pt idx="3">
                  <c:v>14.390065741417093</c:v>
                </c:pt>
                <c:pt idx="4">
                  <c:v>8.1811541271000738</c:v>
                </c:pt>
                <c:pt idx="5">
                  <c:v>5.6245434623813004</c:v>
                </c:pt>
                <c:pt idx="6">
                  <c:v>3.2870708546384222</c:v>
                </c:pt>
                <c:pt idx="7">
                  <c:v>5.4054054054054053</c:v>
                </c:pt>
              </c:numCache>
            </c:numRef>
          </c:val>
          <c:smooth val="0"/>
        </c:ser>
        <c:ser>
          <c:idx val="5"/>
          <c:order val="5"/>
          <c:tx>
            <c:strRef>
              <c:f>age!$G$39</c:f>
              <c:strCache>
                <c:ptCount val="1"/>
                <c:pt idx="0">
                  <c:v>LGV </c:v>
                </c:pt>
              </c:strCache>
            </c:strRef>
          </c:tx>
          <c:marker>
            <c:symbol val="none"/>
          </c:marker>
          <c:cat>
            <c:strRef>
              <c:f>age!$A$40:$A$48</c:f>
              <c:strCache>
                <c:ptCount val="8"/>
                <c:pt idx="0">
                  <c:v>15-19 yrs</c:v>
                </c:pt>
                <c:pt idx="1">
                  <c:v>20-24 yrs</c:v>
                </c:pt>
                <c:pt idx="2">
                  <c:v>25-29 yrs</c:v>
                </c:pt>
                <c:pt idx="3">
                  <c:v>30-34 yrs</c:v>
                </c:pt>
                <c:pt idx="4">
                  <c:v>35-39 yrs</c:v>
                </c:pt>
                <c:pt idx="5">
                  <c:v>40-44 yrs</c:v>
                </c:pt>
                <c:pt idx="6">
                  <c:v>45-49 yrs</c:v>
                </c:pt>
                <c:pt idx="7">
                  <c:v>50+ yrs</c:v>
                </c:pt>
              </c:strCache>
            </c:strRef>
          </c:cat>
          <c:val>
            <c:numRef>
              <c:f>age!$G$40:$G$48</c:f>
              <c:numCache>
                <c:formatCode>General</c:formatCode>
                <c:ptCount val="8"/>
                <c:pt idx="0">
                  <c:v>0</c:v>
                </c:pt>
                <c:pt idx="1">
                  <c:v>6.25</c:v>
                </c:pt>
                <c:pt idx="2">
                  <c:v>25</c:v>
                </c:pt>
                <c:pt idx="3">
                  <c:v>18.75</c:v>
                </c:pt>
                <c:pt idx="4">
                  <c:v>16.666666666666664</c:v>
                </c:pt>
                <c:pt idx="5">
                  <c:v>16.666666666666664</c:v>
                </c:pt>
                <c:pt idx="6">
                  <c:v>4.1666666666666661</c:v>
                </c:pt>
                <c:pt idx="7">
                  <c:v>12.5</c:v>
                </c:pt>
              </c:numCache>
            </c:numRef>
          </c:val>
          <c:smooth val="0"/>
        </c:ser>
        <c:dLbls>
          <c:showLegendKey val="0"/>
          <c:showVal val="0"/>
          <c:showCatName val="0"/>
          <c:showSerName val="0"/>
          <c:showPercent val="0"/>
          <c:showBubbleSize val="0"/>
        </c:dLbls>
        <c:marker val="1"/>
        <c:smooth val="0"/>
        <c:axId val="38095872"/>
        <c:axId val="38105856"/>
      </c:lineChart>
      <c:catAx>
        <c:axId val="38095872"/>
        <c:scaling>
          <c:orientation val="minMax"/>
        </c:scaling>
        <c:delete val="0"/>
        <c:axPos val="b"/>
        <c:majorTickMark val="out"/>
        <c:minorTickMark val="none"/>
        <c:tickLblPos val="nextTo"/>
        <c:crossAx val="38105856"/>
        <c:crosses val="autoZero"/>
        <c:auto val="1"/>
        <c:lblAlgn val="ctr"/>
        <c:lblOffset val="100"/>
        <c:noMultiLvlLbl val="0"/>
      </c:catAx>
      <c:valAx>
        <c:axId val="38105856"/>
        <c:scaling>
          <c:orientation val="minMax"/>
        </c:scaling>
        <c:delete val="0"/>
        <c:axPos val="l"/>
        <c:title>
          <c:tx>
            <c:rich>
              <a:bodyPr rot="-5400000" vert="horz"/>
              <a:lstStyle/>
              <a:p>
                <a:pPr>
                  <a:defRPr/>
                </a:pPr>
                <a:r>
                  <a:rPr lang="en-US"/>
                  <a:t>Percentage of cases</a:t>
                </a:r>
              </a:p>
            </c:rich>
          </c:tx>
          <c:layout/>
          <c:overlay val="0"/>
        </c:title>
        <c:numFmt formatCode="General" sourceLinked="1"/>
        <c:majorTickMark val="out"/>
        <c:minorTickMark val="none"/>
        <c:tickLblPos val="nextTo"/>
        <c:crossAx val="38095872"/>
        <c:crosses val="autoZero"/>
        <c:crossBetween val="between"/>
      </c:valAx>
    </c:plotArea>
    <c:legend>
      <c:legendPos val="r"/>
      <c:layout/>
      <c:overlay val="0"/>
    </c:legend>
    <c:plotVisOnly val="1"/>
    <c:dispBlanksAs val="gap"/>
    <c:showDLblsOverMax val="0"/>
  </c:chart>
  <c:spPr>
    <a:ln>
      <a:noFill/>
    </a:ln>
  </c:spPr>
  <c:externalData r:id="rId1">
    <c:autoUpdate val="0"/>
  </c:externalData>
  <c:extLst>
    <c:ext xmlns:c14="http://schemas.microsoft.com/office/drawing/2007/8/2/chart" uri="{781A3756-C4B2-4CAC-9D66-4F8BD8637D16}">
      <c14:pivotOptions>
        <c14:dropZoneFilter val="1"/>
        <c14:dropZoneCategories val="1"/>
        <c14:dropZoneData val="1"/>
        <c14:dropZoneSeries val="1"/>
      </c14:pivotOptions>
    </c:ext>
  </c:extLst>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IE"/>
  <c:roundedCorners val="0"/>
  <mc:AlternateContent xmlns:mc="http://schemas.openxmlformats.org/markup-compatibility/2006">
    <mc:Choice xmlns:c14="http://schemas.microsoft.com/office/drawing/2007/8/2/chart" Requires="c14">
      <c14:style val="102"/>
    </mc:Choice>
    <mc:Fallback>
      <c:style val="2"/>
    </mc:Fallback>
  </mc:AlternateContent>
  <c:pivotSource>
    <c:name>[Tables &amp; graphs for slides.xlsx]transmission!PivotTable5</c:name>
    <c:fmtId val="6"/>
  </c:pivotSource>
  <c:chart>
    <c:autoTitleDeleted val="0"/>
    <c:pivotFmts>
      <c:pivotFmt>
        <c:idx val="0"/>
        <c:spPr>
          <a:solidFill>
            <a:schemeClr val="accent4">
              <a:lumMod val="60000"/>
              <a:lumOff val="40000"/>
            </a:schemeClr>
          </a:solidFill>
        </c:spPr>
        <c:marker>
          <c:symbol val="none"/>
        </c:marker>
        <c:dLbl>
          <c:idx val="0"/>
          <c:spPr/>
          <c:txPr>
            <a:bodyPr/>
            <a:lstStyle/>
            <a:p>
              <a:pPr>
                <a:defRPr/>
              </a:pPr>
              <a:endParaRPr lang="en-US"/>
            </a:p>
          </c:txPr>
          <c:showLegendKey val="0"/>
          <c:showVal val="1"/>
          <c:showCatName val="0"/>
          <c:showSerName val="0"/>
          <c:showPercent val="0"/>
          <c:showBubbleSize val="0"/>
        </c:dLbl>
      </c:pivotFmt>
      <c:pivotFmt>
        <c:idx val="1"/>
        <c:spPr>
          <a:solidFill>
            <a:schemeClr val="accent1">
              <a:lumMod val="60000"/>
              <a:lumOff val="40000"/>
            </a:schemeClr>
          </a:solidFill>
        </c:spPr>
        <c:marker>
          <c:symbol val="none"/>
        </c:marker>
        <c:dLbl>
          <c:idx val="0"/>
          <c:spPr/>
          <c:txPr>
            <a:bodyPr/>
            <a:lstStyle/>
            <a:p>
              <a:pPr>
                <a:defRPr/>
              </a:pPr>
              <a:endParaRPr lang="en-US"/>
            </a:p>
          </c:txPr>
          <c:showLegendKey val="0"/>
          <c:showVal val="1"/>
          <c:showCatName val="0"/>
          <c:showSerName val="0"/>
          <c:showPercent val="0"/>
          <c:showBubbleSize val="0"/>
        </c:dLbl>
      </c:pivotFmt>
      <c:pivotFmt>
        <c:idx val="2"/>
        <c:spPr>
          <a:solidFill>
            <a:schemeClr val="bg2">
              <a:lumMod val="75000"/>
            </a:schemeClr>
          </a:solidFill>
        </c:spPr>
        <c:marker>
          <c:symbol val="none"/>
        </c:marker>
        <c:dLbl>
          <c:idx val="0"/>
          <c:spPr/>
          <c:txPr>
            <a:bodyPr/>
            <a:lstStyle/>
            <a:p>
              <a:pPr>
                <a:defRPr/>
              </a:pPr>
              <a:endParaRPr lang="en-US"/>
            </a:p>
          </c:txPr>
          <c:showLegendKey val="0"/>
          <c:showVal val="1"/>
          <c:showCatName val="0"/>
          <c:showSerName val="0"/>
          <c:showPercent val="0"/>
          <c:showBubbleSize val="0"/>
        </c:dLbl>
      </c:pivotFmt>
      <c:pivotFmt>
        <c:idx val="3"/>
        <c:marker>
          <c:symbol val="none"/>
        </c:marker>
      </c:pivotFmt>
      <c:pivotFmt>
        <c:idx val="4"/>
        <c:dLbl>
          <c:idx val="0"/>
          <c:delete val="1"/>
        </c:dLbl>
      </c:pivotFmt>
      <c:pivotFmt>
        <c:idx val="5"/>
        <c:spPr>
          <a:solidFill>
            <a:schemeClr val="accent4">
              <a:lumMod val="60000"/>
              <a:lumOff val="40000"/>
            </a:schemeClr>
          </a:solidFill>
        </c:spPr>
        <c:marker>
          <c:symbol val="none"/>
        </c:marker>
        <c:dLbl>
          <c:idx val="0"/>
          <c:spPr/>
          <c:txPr>
            <a:bodyPr/>
            <a:lstStyle/>
            <a:p>
              <a:pPr>
                <a:defRPr/>
              </a:pPr>
              <a:endParaRPr lang="en-US"/>
            </a:p>
          </c:txPr>
          <c:showLegendKey val="0"/>
          <c:showVal val="1"/>
          <c:showCatName val="0"/>
          <c:showSerName val="0"/>
          <c:showPercent val="0"/>
          <c:showBubbleSize val="0"/>
        </c:dLbl>
      </c:pivotFmt>
      <c:pivotFmt>
        <c:idx val="6"/>
        <c:spPr>
          <a:solidFill>
            <a:schemeClr val="accent1">
              <a:lumMod val="60000"/>
              <a:lumOff val="40000"/>
            </a:schemeClr>
          </a:solidFill>
        </c:spPr>
        <c:marker>
          <c:symbol val="none"/>
        </c:marker>
        <c:dLbl>
          <c:idx val="0"/>
          <c:spPr/>
          <c:txPr>
            <a:bodyPr/>
            <a:lstStyle/>
            <a:p>
              <a:pPr>
                <a:defRPr/>
              </a:pPr>
              <a:endParaRPr lang="en-US"/>
            </a:p>
          </c:txPr>
          <c:showLegendKey val="0"/>
          <c:showVal val="1"/>
          <c:showCatName val="0"/>
          <c:showSerName val="0"/>
          <c:showPercent val="0"/>
          <c:showBubbleSize val="0"/>
        </c:dLbl>
      </c:pivotFmt>
      <c:pivotFmt>
        <c:idx val="7"/>
        <c:dLbl>
          <c:idx val="0"/>
          <c:delete val="1"/>
        </c:dLbl>
      </c:pivotFmt>
      <c:pivotFmt>
        <c:idx val="8"/>
        <c:spPr>
          <a:solidFill>
            <a:schemeClr val="bg2">
              <a:lumMod val="75000"/>
            </a:schemeClr>
          </a:solidFill>
        </c:spPr>
        <c:marker>
          <c:symbol val="none"/>
        </c:marker>
        <c:dLbl>
          <c:idx val="0"/>
          <c:spPr/>
          <c:txPr>
            <a:bodyPr/>
            <a:lstStyle/>
            <a:p>
              <a:pPr>
                <a:defRPr/>
              </a:pPr>
              <a:endParaRPr lang="en-US"/>
            </a:p>
          </c:txPr>
          <c:showLegendKey val="0"/>
          <c:showVal val="1"/>
          <c:showCatName val="0"/>
          <c:showSerName val="0"/>
          <c:showPercent val="0"/>
          <c:showBubbleSize val="0"/>
        </c:dLbl>
      </c:pivotFmt>
      <c:pivotFmt>
        <c:idx val="9"/>
        <c:spPr>
          <a:solidFill>
            <a:schemeClr val="accent4">
              <a:lumMod val="60000"/>
              <a:lumOff val="40000"/>
            </a:schemeClr>
          </a:solidFill>
        </c:spPr>
        <c:marker>
          <c:symbol val="none"/>
        </c:marker>
        <c:dLbl>
          <c:idx val="0"/>
          <c:spPr/>
          <c:txPr>
            <a:bodyPr/>
            <a:lstStyle/>
            <a:p>
              <a:pPr>
                <a:defRPr/>
              </a:pPr>
              <a:endParaRPr lang="en-US"/>
            </a:p>
          </c:txPr>
          <c:showLegendKey val="0"/>
          <c:showVal val="1"/>
          <c:showCatName val="0"/>
          <c:showSerName val="0"/>
          <c:showPercent val="0"/>
          <c:showBubbleSize val="0"/>
        </c:dLbl>
      </c:pivotFmt>
      <c:pivotFmt>
        <c:idx val="10"/>
        <c:spPr>
          <a:solidFill>
            <a:schemeClr val="accent1">
              <a:lumMod val="60000"/>
              <a:lumOff val="40000"/>
            </a:schemeClr>
          </a:solidFill>
        </c:spPr>
        <c:marker>
          <c:symbol val="none"/>
        </c:marker>
        <c:dLbl>
          <c:idx val="0"/>
          <c:spPr/>
          <c:txPr>
            <a:bodyPr/>
            <a:lstStyle/>
            <a:p>
              <a:pPr>
                <a:defRPr/>
              </a:pPr>
              <a:endParaRPr lang="en-US"/>
            </a:p>
          </c:txPr>
          <c:showLegendKey val="0"/>
          <c:showVal val="1"/>
          <c:showCatName val="0"/>
          <c:showSerName val="0"/>
          <c:showPercent val="0"/>
          <c:showBubbleSize val="0"/>
        </c:dLbl>
      </c:pivotFmt>
      <c:pivotFmt>
        <c:idx val="11"/>
        <c:dLbl>
          <c:idx val="0"/>
          <c:delete val="1"/>
        </c:dLbl>
      </c:pivotFmt>
      <c:pivotFmt>
        <c:idx val="12"/>
        <c:spPr>
          <a:solidFill>
            <a:schemeClr val="bg2">
              <a:lumMod val="75000"/>
            </a:schemeClr>
          </a:solidFill>
        </c:spPr>
        <c:marker>
          <c:symbol val="none"/>
        </c:marker>
        <c:dLbl>
          <c:idx val="0"/>
          <c:spPr/>
          <c:txPr>
            <a:bodyPr/>
            <a:lstStyle/>
            <a:p>
              <a:pPr>
                <a:defRPr/>
              </a:pPr>
              <a:endParaRPr lang="en-US"/>
            </a:p>
          </c:txPr>
          <c:showLegendKey val="0"/>
          <c:showVal val="1"/>
          <c:showCatName val="0"/>
          <c:showSerName val="0"/>
          <c:showPercent val="0"/>
          <c:showBubbleSize val="0"/>
        </c:dLbl>
      </c:pivotFmt>
    </c:pivotFmts>
    <c:plotArea>
      <c:layout/>
      <c:barChart>
        <c:barDir val="bar"/>
        <c:grouping val="percentStacked"/>
        <c:varyColors val="0"/>
        <c:ser>
          <c:idx val="0"/>
          <c:order val="0"/>
          <c:tx>
            <c:strRef>
              <c:f>transmission!$B$33</c:f>
              <c:strCache>
                <c:ptCount val="1"/>
                <c:pt idx="0">
                  <c:v>MSM </c:v>
                </c:pt>
              </c:strCache>
            </c:strRef>
          </c:tx>
          <c:spPr>
            <a:solidFill>
              <a:schemeClr val="accent4">
                <a:lumMod val="60000"/>
                <a:lumOff val="40000"/>
              </a:schemeClr>
            </a:solidFill>
          </c:spPr>
          <c:invertIfNegative val="0"/>
          <c:dLbls>
            <c:txPr>
              <a:bodyPr/>
              <a:lstStyle/>
              <a:p>
                <a:pPr>
                  <a:defRPr/>
                </a:pPr>
                <a:endParaRPr lang="en-US"/>
              </a:p>
            </c:txPr>
            <c:showLegendKey val="0"/>
            <c:showVal val="1"/>
            <c:showCatName val="0"/>
            <c:showSerName val="0"/>
            <c:showPercent val="0"/>
            <c:showBubbleSize val="0"/>
            <c:showLeaderLines val="0"/>
          </c:dLbls>
          <c:cat>
            <c:strRef>
              <c:f>transmission!$A$34:$A$37</c:f>
              <c:strCache>
                <c:ptCount val="3"/>
                <c:pt idx="0">
                  <c:v>Gonorrhoea</c:v>
                </c:pt>
                <c:pt idx="1">
                  <c:v>LGV</c:v>
                </c:pt>
                <c:pt idx="2">
                  <c:v>Syphilis</c:v>
                </c:pt>
              </c:strCache>
            </c:strRef>
          </c:cat>
          <c:val>
            <c:numRef>
              <c:f>transmission!$B$34:$B$37</c:f>
              <c:numCache>
                <c:formatCode>General</c:formatCode>
                <c:ptCount val="3"/>
                <c:pt idx="0">
                  <c:v>42</c:v>
                </c:pt>
                <c:pt idx="1">
                  <c:v>95</c:v>
                </c:pt>
                <c:pt idx="2">
                  <c:v>71</c:v>
                </c:pt>
              </c:numCache>
            </c:numRef>
          </c:val>
        </c:ser>
        <c:ser>
          <c:idx val="1"/>
          <c:order val="1"/>
          <c:tx>
            <c:strRef>
              <c:f>transmission!$C$33</c:f>
              <c:strCache>
                <c:ptCount val="1"/>
                <c:pt idx="0">
                  <c:v>Heterosexual </c:v>
                </c:pt>
              </c:strCache>
            </c:strRef>
          </c:tx>
          <c:spPr>
            <a:solidFill>
              <a:schemeClr val="accent1">
                <a:lumMod val="60000"/>
                <a:lumOff val="40000"/>
              </a:schemeClr>
            </a:solidFill>
          </c:spPr>
          <c:invertIfNegative val="0"/>
          <c:dLbls>
            <c:dLbl>
              <c:idx val="1"/>
              <c:delete val="1"/>
            </c:dLbl>
            <c:txPr>
              <a:bodyPr/>
              <a:lstStyle/>
              <a:p>
                <a:pPr>
                  <a:defRPr/>
                </a:pPr>
                <a:endParaRPr lang="en-US"/>
              </a:p>
            </c:txPr>
            <c:showLegendKey val="0"/>
            <c:showVal val="1"/>
            <c:showCatName val="0"/>
            <c:showSerName val="0"/>
            <c:showPercent val="0"/>
            <c:showBubbleSize val="0"/>
            <c:showLeaderLines val="0"/>
          </c:dLbls>
          <c:cat>
            <c:strRef>
              <c:f>transmission!$A$34:$A$37</c:f>
              <c:strCache>
                <c:ptCount val="3"/>
                <c:pt idx="0">
                  <c:v>Gonorrhoea</c:v>
                </c:pt>
                <c:pt idx="1">
                  <c:v>LGV</c:v>
                </c:pt>
                <c:pt idx="2">
                  <c:v>Syphilis</c:v>
                </c:pt>
              </c:strCache>
            </c:strRef>
          </c:cat>
          <c:val>
            <c:numRef>
              <c:f>transmission!$C$34:$C$37</c:f>
              <c:numCache>
                <c:formatCode>General</c:formatCode>
                <c:ptCount val="3"/>
                <c:pt idx="0">
                  <c:v>21</c:v>
                </c:pt>
                <c:pt idx="1">
                  <c:v>0</c:v>
                </c:pt>
                <c:pt idx="2">
                  <c:v>9</c:v>
                </c:pt>
              </c:numCache>
            </c:numRef>
          </c:val>
        </c:ser>
        <c:ser>
          <c:idx val="2"/>
          <c:order val="2"/>
          <c:tx>
            <c:strRef>
              <c:f>transmission!$D$33</c:f>
              <c:strCache>
                <c:ptCount val="1"/>
                <c:pt idx="0">
                  <c:v>Unknown </c:v>
                </c:pt>
              </c:strCache>
            </c:strRef>
          </c:tx>
          <c:spPr>
            <a:solidFill>
              <a:schemeClr val="bg2">
                <a:lumMod val="75000"/>
              </a:schemeClr>
            </a:solidFill>
          </c:spPr>
          <c:invertIfNegative val="0"/>
          <c:dLbls>
            <c:txPr>
              <a:bodyPr/>
              <a:lstStyle/>
              <a:p>
                <a:pPr>
                  <a:defRPr/>
                </a:pPr>
                <a:endParaRPr lang="en-US"/>
              </a:p>
            </c:txPr>
            <c:showLegendKey val="0"/>
            <c:showVal val="1"/>
            <c:showCatName val="0"/>
            <c:showSerName val="0"/>
            <c:showPercent val="0"/>
            <c:showBubbleSize val="0"/>
            <c:showLeaderLines val="0"/>
          </c:dLbls>
          <c:cat>
            <c:strRef>
              <c:f>transmission!$A$34:$A$37</c:f>
              <c:strCache>
                <c:ptCount val="3"/>
                <c:pt idx="0">
                  <c:v>Gonorrhoea</c:v>
                </c:pt>
                <c:pt idx="1">
                  <c:v>LGV</c:v>
                </c:pt>
                <c:pt idx="2">
                  <c:v>Syphilis</c:v>
                </c:pt>
              </c:strCache>
            </c:strRef>
          </c:cat>
          <c:val>
            <c:numRef>
              <c:f>transmission!$D$34:$D$37</c:f>
              <c:numCache>
                <c:formatCode>General</c:formatCode>
                <c:ptCount val="3"/>
                <c:pt idx="0">
                  <c:v>37</c:v>
                </c:pt>
                <c:pt idx="1">
                  <c:v>5</c:v>
                </c:pt>
                <c:pt idx="2">
                  <c:v>20</c:v>
                </c:pt>
              </c:numCache>
            </c:numRef>
          </c:val>
        </c:ser>
        <c:dLbls>
          <c:showLegendKey val="0"/>
          <c:showVal val="0"/>
          <c:showCatName val="0"/>
          <c:showSerName val="0"/>
          <c:showPercent val="0"/>
          <c:showBubbleSize val="0"/>
        </c:dLbls>
        <c:gapWidth val="150"/>
        <c:overlap val="100"/>
        <c:axId val="38184064"/>
        <c:axId val="38185600"/>
      </c:barChart>
      <c:catAx>
        <c:axId val="38184064"/>
        <c:scaling>
          <c:orientation val="minMax"/>
        </c:scaling>
        <c:delete val="0"/>
        <c:axPos val="l"/>
        <c:majorTickMark val="out"/>
        <c:minorTickMark val="none"/>
        <c:tickLblPos val="nextTo"/>
        <c:spPr>
          <a:ln>
            <a:noFill/>
          </a:ln>
        </c:spPr>
        <c:txPr>
          <a:bodyPr/>
          <a:lstStyle/>
          <a:p>
            <a:pPr>
              <a:defRPr baseline="0"/>
            </a:pPr>
            <a:endParaRPr lang="en-US"/>
          </a:p>
        </c:txPr>
        <c:crossAx val="38185600"/>
        <c:crosses val="autoZero"/>
        <c:auto val="1"/>
        <c:lblAlgn val="ctr"/>
        <c:lblOffset val="100"/>
        <c:noMultiLvlLbl val="0"/>
      </c:catAx>
      <c:valAx>
        <c:axId val="38185600"/>
        <c:scaling>
          <c:orientation val="minMax"/>
        </c:scaling>
        <c:delete val="0"/>
        <c:axPos val="b"/>
        <c:numFmt formatCode="0%" sourceLinked="1"/>
        <c:majorTickMark val="out"/>
        <c:minorTickMark val="none"/>
        <c:tickLblPos val="nextTo"/>
        <c:spPr>
          <a:ln>
            <a:solidFill>
              <a:schemeClr val="bg1">
                <a:lumMod val="50000"/>
              </a:schemeClr>
            </a:solidFill>
          </a:ln>
        </c:spPr>
        <c:txPr>
          <a:bodyPr/>
          <a:lstStyle/>
          <a:p>
            <a:pPr>
              <a:defRPr baseline="0">
                <a:solidFill>
                  <a:schemeClr val="bg1">
                    <a:lumMod val="50000"/>
                  </a:schemeClr>
                </a:solidFill>
              </a:defRPr>
            </a:pPr>
            <a:endParaRPr lang="en-US"/>
          </a:p>
        </c:txPr>
        <c:crossAx val="38184064"/>
        <c:crosses val="autoZero"/>
        <c:crossBetween val="between"/>
      </c:valAx>
    </c:plotArea>
    <c:legend>
      <c:legendPos val="r"/>
      <c:layout/>
      <c:overlay val="0"/>
    </c:legend>
    <c:plotVisOnly val="1"/>
    <c:dispBlanksAs val="gap"/>
    <c:showDLblsOverMax val="0"/>
  </c:chart>
  <c:spPr>
    <a:ln>
      <a:noFill/>
    </a:ln>
  </c:spPr>
  <c:externalData r:id="rId1">
    <c:autoUpdate val="0"/>
  </c:externalData>
  <c:extLst>
    <c:ext xmlns:c14="http://schemas.microsoft.com/office/drawing/2007/8/2/chart" uri="{781A3756-C4B2-4CAC-9D66-4F8BD8637D16}">
      <c14:pivotOptions>
        <c14:dropZoneFilter val="1"/>
        <c14:dropZoneCategories val="1"/>
        <c14:dropZoneData val="1"/>
        <c14:dropZoneSeries val="1"/>
      </c14:pivotOptions>
    </c:ext>
  </c:extLst>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E"/>
          </a:p>
        </p:txBody>
      </p:sp>
      <p:sp>
        <p:nvSpPr>
          <p:cNvPr id="3" name="Date Placeholder 2"/>
          <p:cNvSpPr>
            <a:spLocks noGrp="1"/>
          </p:cNvSpPr>
          <p:nvPr>
            <p:ph type="dt" sz="quarter" idx="1"/>
          </p:nvPr>
        </p:nvSpPr>
        <p:spPr>
          <a:xfrm>
            <a:off x="3851275" y="0"/>
            <a:ext cx="2946400" cy="4968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CDA8591E-5135-40BF-A421-C7A00DE5434F}" type="datetimeFigureOut">
              <a:rPr lang="en-IE"/>
              <a:pPr>
                <a:defRPr/>
              </a:pPr>
              <a:t>30/03/2017</a:t>
            </a:fld>
            <a:endParaRPr lang="en-IE"/>
          </a:p>
        </p:txBody>
      </p:sp>
      <p:sp>
        <p:nvSpPr>
          <p:cNvPr id="4" name="Footer Placeholder 3"/>
          <p:cNvSpPr>
            <a:spLocks noGrp="1"/>
          </p:cNvSpPr>
          <p:nvPr>
            <p:ph type="ftr" sz="quarter" idx="2"/>
          </p:nvPr>
        </p:nvSpPr>
        <p:spPr>
          <a:xfrm>
            <a:off x="0" y="9431338"/>
            <a:ext cx="2946400" cy="4968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E"/>
          </a:p>
        </p:txBody>
      </p:sp>
      <p:sp>
        <p:nvSpPr>
          <p:cNvPr id="5" name="Slide Number Placeholder 4"/>
          <p:cNvSpPr>
            <a:spLocks noGrp="1"/>
          </p:cNvSpPr>
          <p:nvPr>
            <p:ph type="sldNum" sz="quarter" idx="3"/>
          </p:nvPr>
        </p:nvSpPr>
        <p:spPr>
          <a:xfrm>
            <a:off x="3851275" y="9431338"/>
            <a:ext cx="2946400" cy="496887"/>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E7EC8926-24F2-4591-8618-59FED3657834}" type="slidenum">
              <a:rPr lang="en-IE"/>
              <a:pPr>
                <a:defRPr/>
              </a:pPr>
              <a:t>‹#›</a:t>
            </a:fld>
            <a:endParaRPr lang="en-IE"/>
          </a:p>
        </p:txBody>
      </p:sp>
    </p:spTree>
    <p:extLst>
      <p:ext uri="{BB962C8B-B14F-4D97-AF65-F5344CB8AC3E}">
        <p14:creationId xmlns:p14="http://schemas.microsoft.com/office/powerpoint/2010/main" val="12996123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IE"/>
          </a:p>
        </p:txBody>
      </p:sp>
      <p:sp>
        <p:nvSpPr>
          <p:cNvPr id="3" name="Date Placeholder 2"/>
          <p:cNvSpPr>
            <a:spLocks noGrp="1"/>
          </p:cNvSpPr>
          <p:nvPr>
            <p:ph type="dt" idx="1"/>
          </p:nvPr>
        </p:nvSpPr>
        <p:spPr>
          <a:xfrm>
            <a:off x="3851275" y="0"/>
            <a:ext cx="2946400" cy="4968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235656D9-B18F-4AFA-B7A3-07D791737E25}" type="datetimeFigureOut">
              <a:rPr lang="en-IE"/>
              <a:pPr>
                <a:defRPr/>
              </a:pPr>
              <a:t>30/03/2017</a:t>
            </a:fld>
            <a:endParaRPr lang="en-IE" dirty="0"/>
          </a:p>
        </p:txBody>
      </p:sp>
      <p:sp>
        <p:nvSpPr>
          <p:cNvPr id="4" name="Slide Image Placeholder 3"/>
          <p:cNvSpPr>
            <a:spLocks noGrp="1" noRot="1" noChangeAspect="1"/>
          </p:cNvSpPr>
          <p:nvPr>
            <p:ph type="sldImg" idx="2"/>
          </p:nvPr>
        </p:nvSpPr>
        <p:spPr>
          <a:xfrm>
            <a:off x="917575" y="744538"/>
            <a:ext cx="4964113" cy="3724275"/>
          </a:xfrm>
          <a:prstGeom prst="rect">
            <a:avLst/>
          </a:prstGeom>
          <a:noFill/>
          <a:ln w="12700">
            <a:solidFill>
              <a:prstClr val="black"/>
            </a:solidFill>
          </a:ln>
        </p:spPr>
        <p:txBody>
          <a:bodyPr vert="horz" lIns="91440" tIns="45720" rIns="91440" bIns="45720" rtlCol="0" anchor="ctr"/>
          <a:lstStyle/>
          <a:p>
            <a:pPr lvl="0"/>
            <a:endParaRPr lang="en-IE" noProof="0" dirty="0"/>
          </a:p>
        </p:txBody>
      </p:sp>
      <p:sp>
        <p:nvSpPr>
          <p:cNvPr id="5" name="Notes Placeholder 4"/>
          <p:cNvSpPr>
            <a:spLocks noGrp="1"/>
          </p:cNvSpPr>
          <p:nvPr>
            <p:ph type="body" sz="quarter" idx="3"/>
          </p:nvPr>
        </p:nvSpPr>
        <p:spPr>
          <a:xfrm>
            <a:off x="679450" y="4716463"/>
            <a:ext cx="5440363" cy="4468812"/>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IE" noProof="0"/>
          </a:p>
        </p:txBody>
      </p:sp>
      <p:sp>
        <p:nvSpPr>
          <p:cNvPr id="6" name="Footer Placeholder 5"/>
          <p:cNvSpPr>
            <a:spLocks noGrp="1"/>
          </p:cNvSpPr>
          <p:nvPr>
            <p:ph type="ftr" sz="quarter" idx="4"/>
          </p:nvPr>
        </p:nvSpPr>
        <p:spPr>
          <a:xfrm>
            <a:off x="0" y="9431338"/>
            <a:ext cx="2946400" cy="496887"/>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IE"/>
          </a:p>
        </p:txBody>
      </p:sp>
      <p:sp>
        <p:nvSpPr>
          <p:cNvPr id="7" name="Slide Number Placeholder 6"/>
          <p:cNvSpPr>
            <a:spLocks noGrp="1"/>
          </p:cNvSpPr>
          <p:nvPr>
            <p:ph type="sldNum" sz="quarter" idx="5"/>
          </p:nvPr>
        </p:nvSpPr>
        <p:spPr>
          <a:xfrm>
            <a:off x="3851275" y="9431338"/>
            <a:ext cx="2946400" cy="496887"/>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9CBF6131-D048-409D-827A-A74F3D4AE17A}" type="slidenum">
              <a:rPr lang="en-IE"/>
              <a:pPr>
                <a:defRPr/>
              </a:pPr>
              <a:t>‹#›</a:t>
            </a:fld>
            <a:endParaRPr lang="en-IE" dirty="0"/>
          </a:p>
        </p:txBody>
      </p:sp>
    </p:spTree>
    <p:extLst>
      <p:ext uri="{BB962C8B-B14F-4D97-AF65-F5344CB8AC3E}">
        <p14:creationId xmlns:p14="http://schemas.microsoft.com/office/powerpoint/2010/main" val="228750469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7" name="Title 6"/>
          <p:cNvSpPr>
            <a:spLocks noGrp="1"/>
          </p:cNvSpPr>
          <p:nvPr>
            <p:ph type="title"/>
          </p:nvPr>
        </p:nvSpPr>
        <p:spPr/>
        <p:txBody>
          <a:bodyPr/>
          <a:lstStyle/>
          <a:p>
            <a:r>
              <a:rPr lang="en-US" smtClean="0"/>
              <a:t>Click to edit Master title style</a:t>
            </a:r>
            <a:endParaRPr lang="en-IE"/>
          </a:p>
        </p:txBody>
      </p:sp>
      <p:sp>
        <p:nvSpPr>
          <p:cNvPr id="4" name="Date Placeholder 3"/>
          <p:cNvSpPr>
            <a:spLocks noGrp="1"/>
          </p:cNvSpPr>
          <p:nvPr>
            <p:ph type="dt" sz="half" idx="10"/>
          </p:nvPr>
        </p:nvSpPr>
        <p:spPr/>
        <p:txBody>
          <a:bodyPr/>
          <a:lstStyle>
            <a:lvl1pPr>
              <a:defRPr/>
            </a:lvl1pPr>
          </a:lstStyle>
          <a:p>
            <a:pPr>
              <a:defRPr/>
            </a:pPr>
            <a:r>
              <a:rPr lang="en-IE"/>
              <a:t>04/02/2014</a:t>
            </a:r>
            <a:endParaRPr lang="en-IE" dirty="0"/>
          </a:p>
        </p:txBody>
      </p:sp>
      <p:sp>
        <p:nvSpPr>
          <p:cNvPr id="5" name="Slide Number Placeholder 5"/>
          <p:cNvSpPr>
            <a:spLocks noGrp="1"/>
          </p:cNvSpPr>
          <p:nvPr>
            <p:ph type="sldNum" sz="quarter" idx="11"/>
          </p:nvPr>
        </p:nvSpPr>
        <p:spPr/>
        <p:txBody>
          <a:bodyPr/>
          <a:lstStyle>
            <a:lvl1pPr>
              <a:defRPr/>
            </a:lvl1pPr>
          </a:lstStyle>
          <a:p>
            <a:pPr>
              <a:defRPr/>
            </a:pPr>
            <a:r>
              <a:rPr lang="en-IE"/>
              <a:t>04/02/2014</a:t>
            </a:r>
          </a:p>
        </p:txBody>
      </p:sp>
    </p:spTree>
    <p:extLst>
      <p:ext uri="{BB962C8B-B14F-4D97-AF65-F5344CB8AC3E}">
        <p14:creationId xmlns:p14="http://schemas.microsoft.com/office/powerpoint/2010/main" val="10723670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lvl1pPr>
              <a:defRPr/>
            </a:lvl1pPr>
          </a:lstStyle>
          <a:p>
            <a:pPr>
              <a:defRPr/>
            </a:pPr>
            <a:r>
              <a:rPr lang="en-IE"/>
              <a:t>04/02/2014</a:t>
            </a:r>
            <a:endParaRPr lang="en-IE"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dirty="0">
                <a:latin typeface="+mn-lt"/>
                <a:cs typeface="+mn-cs"/>
              </a:defRPr>
            </a:lvl1pPr>
          </a:lstStyle>
          <a:p>
            <a:pPr>
              <a:defRPr/>
            </a:pPr>
            <a:endParaRPr lang="en-IE"/>
          </a:p>
        </p:txBody>
      </p:sp>
      <p:sp>
        <p:nvSpPr>
          <p:cNvPr id="6" name="Slide Number Placeholder 5"/>
          <p:cNvSpPr>
            <a:spLocks noGrp="1"/>
          </p:cNvSpPr>
          <p:nvPr>
            <p:ph type="sldNum" sz="quarter" idx="12"/>
          </p:nvPr>
        </p:nvSpPr>
        <p:spPr/>
        <p:txBody>
          <a:bodyPr/>
          <a:lstStyle>
            <a:lvl1pPr>
              <a:defRPr/>
            </a:lvl1pPr>
          </a:lstStyle>
          <a:p>
            <a:pPr>
              <a:defRPr/>
            </a:pPr>
            <a:fld id="{F58E22E7-B108-42D7-A016-42D6750CCC4C}" type="slidenum">
              <a:rPr lang="en-IE"/>
              <a:pPr>
                <a:defRPr/>
              </a:pPr>
              <a:t>‹#›</a:t>
            </a:fld>
            <a:endParaRPr lang="en-IE"/>
          </a:p>
        </p:txBody>
      </p:sp>
    </p:spTree>
    <p:extLst>
      <p:ext uri="{BB962C8B-B14F-4D97-AF65-F5344CB8AC3E}">
        <p14:creationId xmlns:p14="http://schemas.microsoft.com/office/powerpoint/2010/main" val="4118247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lvl1pPr>
              <a:defRPr/>
            </a:lvl1pPr>
          </a:lstStyle>
          <a:p>
            <a:pPr>
              <a:defRPr/>
            </a:pPr>
            <a:r>
              <a:rPr lang="en-IE"/>
              <a:t>04/02/2014</a:t>
            </a:r>
            <a:endParaRPr lang="en-IE" dirty="0"/>
          </a:p>
        </p:txBody>
      </p:sp>
      <p:sp>
        <p:nvSpPr>
          <p:cNvPr id="5" name="Slide Number Placeholder 5"/>
          <p:cNvSpPr>
            <a:spLocks noGrp="1"/>
          </p:cNvSpPr>
          <p:nvPr>
            <p:ph type="sldNum" sz="quarter" idx="11"/>
          </p:nvPr>
        </p:nvSpPr>
        <p:spPr/>
        <p:txBody>
          <a:bodyPr/>
          <a:lstStyle>
            <a:lvl1pPr>
              <a:defRPr/>
            </a:lvl1pPr>
          </a:lstStyle>
          <a:p>
            <a:pPr>
              <a:defRPr/>
            </a:pPr>
            <a:fld id="{5BA3C270-FE04-47A2-8926-C45C38974D40}" type="slidenum">
              <a:rPr lang="en-IE"/>
              <a:pPr>
                <a:defRPr/>
              </a:pPr>
              <a:t>‹#›</a:t>
            </a:fld>
            <a:endParaRPr lang="en-IE"/>
          </a:p>
        </p:txBody>
      </p:sp>
    </p:spTree>
    <p:extLst>
      <p:ext uri="{BB962C8B-B14F-4D97-AF65-F5344CB8AC3E}">
        <p14:creationId xmlns:p14="http://schemas.microsoft.com/office/powerpoint/2010/main" val="1042761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lvl1pPr>
              <a:defRPr/>
            </a:lvl1pPr>
          </a:lstStyle>
          <a:p>
            <a:pPr>
              <a:defRPr/>
            </a:pPr>
            <a:r>
              <a:rPr lang="en-IE"/>
              <a:t>04/02/2014</a:t>
            </a:r>
            <a:endParaRPr lang="en-IE"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dirty="0">
                <a:latin typeface="+mn-lt"/>
                <a:cs typeface="+mn-cs"/>
              </a:defRPr>
            </a:lvl1pPr>
          </a:lstStyle>
          <a:p>
            <a:pPr>
              <a:defRPr/>
            </a:pPr>
            <a:endParaRPr lang="en-IE"/>
          </a:p>
        </p:txBody>
      </p:sp>
      <p:sp>
        <p:nvSpPr>
          <p:cNvPr id="6" name="Slide Number Placeholder 5"/>
          <p:cNvSpPr>
            <a:spLocks noGrp="1"/>
          </p:cNvSpPr>
          <p:nvPr>
            <p:ph type="sldNum" sz="quarter" idx="12"/>
          </p:nvPr>
        </p:nvSpPr>
        <p:spPr/>
        <p:txBody>
          <a:bodyPr/>
          <a:lstStyle>
            <a:lvl1pPr>
              <a:defRPr/>
            </a:lvl1pPr>
          </a:lstStyle>
          <a:p>
            <a:pPr>
              <a:defRPr/>
            </a:pPr>
            <a:fld id="{BF1535EF-8224-4F5F-A9A0-6A4E50B04577}" type="slidenum">
              <a:rPr lang="en-IE"/>
              <a:pPr>
                <a:defRPr/>
              </a:pPr>
              <a:t>‹#›</a:t>
            </a:fld>
            <a:endParaRPr lang="en-IE"/>
          </a:p>
        </p:txBody>
      </p:sp>
    </p:spTree>
    <p:extLst>
      <p:ext uri="{BB962C8B-B14F-4D97-AF65-F5344CB8AC3E}">
        <p14:creationId xmlns:p14="http://schemas.microsoft.com/office/powerpoint/2010/main" val="1175925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IE"/>
              <a:t>04/02/2014</a:t>
            </a:r>
            <a:endParaRPr lang="en-IE" dirty="0"/>
          </a:p>
        </p:txBody>
      </p:sp>
      <p:sp>
        <p:nvSpPr>
          <p:cNvPr id="5" name="Slide Number Placeholder 5"/>
          <p:cNvSpPr>
            <a:spLocks noGrp="1"/>
          </p:cNvSpPr>
          <p:nvPr>
            <p:ph type="sldNum" sz="quarter" idx="11"/>
          </p:nvPr>
        </p:nvSpPr>
        <p:spPr/>
        <p:txBody>
          <a:bodyPr/>
          <a:lstStyle>
            <a:lvl1pPr>
              <a:defRPr/>
            </a:lvl1pPr>
          </a:lstStyle>
          <a:p>
            <a:pPr>
              <a:defRPr/>
            </a:pPr>
            <a:fld id="{AF4ED24B-1572-46E7-9F3D-E7079CA6027E}" type="slidenum">
              <a:rPr lang="en-IE"/>
              <a:pPr>
                <a:defRPr/>
              </a:pPr>
              <a:t>‹#›</a:t>
            </a:fld>
            <a:endParaRPr lang="en-IE"/>
          </a:p>
        </p:txBody>
      </p:sp>
    </p:spTree>
    <p:extLst>
      <p:ext uri="{BB962C8B-B14F-4D97-AF65-F5344CB8AC3E}">
        <p14:creationId xmlns:p14="http://schemas.microsoft.com/office/powerpoint/2010/main" val="3446990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lvl1pPr>
              <a:defRPr/>
            </a:lvl1pPr>
          </a:lstStyle>
          <a:p>
            <a:pPr>
              <a:defRPr/>
            </a:pPr>
            <a:r>
              <a:rPr lang="en-IE"/>
              <a:t>04/02/2014</a:t>
            </a:r>
            <a:endParaRPr lang="en-IE" dirty="0"/>
          </a:p>
        </p:txBody>
      </p:sp>
      <p:sp>
        <p:nvSpPr>
          <p:cNvPr id="6" name="Slide Number Placeholder 6"/>
          <p:cNvSpPr>
            <a:spLocks noGrp="1"/>
          </p:cNvSpPr>
          <p:nvPr>
            <p:ph type="sldNum" sz="quarter" idx="11"/>
          </p:nvPr>
        </p:nvSpPr>
        <p:spPr/>
        <p:txBody>
          <a:bodyPr/>
          <a:lstStyle>
            <a:lvl1pPr>
              <a:defRPr/>
            </a:lvl1pPr>
          </a:lstStyle>
          <a:p>
            <a:pPr>
              <a:defRPr/>
            </a:pPr>
            <a:fld id="{16F20ABB-FC48-42D4-BA94-815361615336}" type="slidenum">
              <a:rPr lang="en-IE"/>
              <a:pPr>
                <a:defRPr/>
              </a:pPr>
              <a:t>‹#›</a:t>
            </a:fld>
            <a:endParaRPr lang="en-IE"/>
          </a:p>
        </p:txBody>
      </p:sp>
    </p:spTree>
    <p:extLst>
      <p:ext uri="{BB962C8B-B14F-4D97-AF65-F5344CB8AC3E}">
        <p14:creationId xmlns:p14="http://schemas.microsoft.com/office/powerpoint/2010/main" val="927992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lvl1pPr>
              <a:defRPr/>
            </a:lvl1pPr>
          </a:lstStyle>
          <a:p>
            <a:pPr>
              <a:defRPr/>
            </a:pPr>
            <a:r>
              <a:rPr lang="en-IE"/>
              <a:t>04/02/2014</a:t>
            </a:r>
            <a:endParaRPr lang="en-IE" dirty="0"/>
          </a:p>
        </p:txBody>
      </p:sp>
      <p:sp>
        <p:nvSpPr>
          <p:cNvPr id="8" name="Slide Number Placeholder 8"/>
          <p:cNvSpPr>
            <a:spLocks noGrp="1"/>
          </p:cNvSpPr>
          <p:nvPr>
            <p:ph type="sldNum" sz="quarter" idx="11"/>
          </p:nvPr>
        </p:nvSpPr>
        <p:spPr/>
        <p:txBody>
          <a:bodyPr/>
          <a:lstStyle>
            <a:lvl1pPr>
              <a:defRPr/>
            </a:lvl1pPr>
          </a:lstStyle>
          <a:p>
            <a:pPr>
              <a:defRPr/>
            </a:pPr>
            <a:fld id="{3DF310C8-0125-46F6-8D2A-81D915544EA1}" type="slidenum">
              <a:rPr lang="en-IE"/>
              <a:pPr>
                <a:defRPr/>
              </a:pPr>
              <a:t>‹#›</a:t>
            </a:fld>
            <a:endParaRPr lang="en-IE"/>
          </a:p>
        </p:txBody>
      </p:sp>
    </p:spTree>
    <p:extLst>
      <p:ext uri="{BB962C8B-B14F-4D97-AF65-F5344CB8AC3E}">
        <p14:creationId xmlns:p14="http://schemas.microsoft.com/office/powerpoint/2010/main" val="2082585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lvl1pPr>
              <a:defRPr/>
            </a:lvl1pPr>
          </a:lstStyle>
          <a:p>
            <a:pPr>
              <a:defRPr/>
            </a:pPr>
            <a:r>
              <a:rPr lang="en-IE"/>
              <a:t>04/02/2014</a:t>
            </a:r>
            <a:endParaRPr lang="en-IE" dirty="0"/>
          </a:p>
        </p:txBody>
      </p:sp>
      <p:sp>
        <p:nvSpPr>
          <p:cNvPr id="4" name="Slide Number Placeholder 4"/>
          <p:cNvSpPr>
            <a:spLocks noGrp="1"/>
          </p:cNvSpPr>
          <p:nvPr>
            <p:ph type="sldNum" sz="quarter" idx="11"/>
          </p:nvPr>
        </p:nvSpPr>
        <p:spPr/>
        <p:txBody>
          <a:bodyPr/>
          <a:lstStyle>
            <a:lvl1pPr>
              <a:defRPr/>
            </a:lvl1pPr>
          </a:lstStyle>
          <a:p>
            <a:pPr>
              <a:defRPr/>
            </a:pPr>
            <a:fld id="{AAA77213-335F-478B-A4C9-DC383933C83B}" type="slidenum">
              <a:rPr lang="en-IE"/>
              <a:pPr>
                <a:defRPr/>
              </a:pPr>
              <a:t>‹#›</a:t>
            </a:fld>
            <a:endParaRPr lang="en-IE"/>
          </a:p>
        </p:txBody>
      </p:sp>
    </p:spTree>
    <p:extLst>
      <p:ext uri="{BB962C8B-B14F-4D97-AF65-F5344CB8AC3E}">
        <p14:creationId xmlns:p14="http://schemas.microsoft.com/office/powerpoint/2010/main" val="2222005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r>
              <a:rPr lang="en-IE"/>
              <a:t>04/02/2014</a:t>
            </a:r>
            <a:endParaRPr lang="en-IE" dirty="0"/>
          </a:p>
        </p:txBody>
      </p:sp>
      <p:sp>
        <p:nvSpPr>
          <p:cNvPr id="3" name="Slide Number Placeholder 3"/>
          <p:cNvSpPr>
            <a:spLocks noGrp="1"/>
          </p:cNvSpPr>
          <p:nvPr>
            <p:ph type="sldNum" sz="quarter" idx="11"/>
          </p:nvPr>
        </p:nvSpPr>
        <p:spPr/>
        <p:txBody>
          <a:bodyPr/>
          <a:lstStyle>
            <a:lvl1pPr>
              <a:defRPr/>
            </a:lvl1pPr>
          </a:lstStyle>
          <a:p>
            <a:pPr>
              <a:defRPr/>
            </a:pPr>
            <a:fld id="{8DA733ED-C5A9-42DC-B722-1C567EBCD286}" type="slidenum">
              <a:rPr lang="en-IE"/>
              <a:pPr>
                <a:defRPr/>
              </a:pPr>
              <a:t>‹#›</a:t>
            </a:fld>
            <a:endParaRPr lang="en-IE"/>
          </a:p>
        </p:txBody>
      </p:sp>
    </p:spTree>
    <p:extLst>
      <p:ext uri="{BB962C8B-B14F-4D97-AF65-F5344CB8AC3E}">
        <p14:creationId xmlns:p14="http://schemas.microsoft.com/office/powerpoint/2010/main" val="3196335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IE"/>
              <a:t>04/02/2014</a:t>
            </a:r>
            <a:endParaRPr lang="en-IE" dirty="0"/>
          </a:p>
        </p:txBody>
      </p:sp>
      <p:sp>
        <p:nvSpPr>
          <p:cNvPr id="6" name="Slide Number Placeholder 6"/>
          <p:cNvSpPr>
            <a:spLocks noGrp="1"/>
          </p:cNvSpPr>
          <p:nvPr>
            <p:ph type="sldNum" sz="quarter" idx="11"/>
          </p:nvPr>
        </p:nvSpPr>
        <p:spPr/>
        <p:txBody>
          <a:bodyPr/>
          <a:lstStyle>
            <a:lvl1pPr>
              <a:defRPr/>
            </a:lvl1pPr>
          </a:lstStyle>
          <a:p>
            <a:pPr>
              <a:defRPr/>
            </a:pPr>
            <a:fld id="{73221B0E-70E3-419D-BAC1-F77C5231BE33}" type="slidenum">
              <a:rPr lang="en-IE"/>
              <a:pPr>
                <a:defRPr/>
              </a:pPr>
              <a:t>‹#›</a:t>
            </a:fld>
            <a:endParaRPr lang="en-IE"/>
          </a:p>
        </p:txBody>
      </p:sp>
    </p:spTree>
    <p:extLst>
      <p:ext uri="{BB962C8B-B14F-4D97-AF65-F5344CB8AC3E}">
        <p14:creationId xmlns:p14="http://schemas.microsoft.com/office/powerpoint/2010/main" val="2160628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IE"/>
              <a:t>04/02/2014</a:t>
            </a:r>
            <a:endParaRPr lang="en-IE" dirty="0"/>
          </a:p>
        </p:txBody>
      </p:sp>
      <p:sp>
        <p:nvSpPr>
          <p:cNvPr id="6" name="Slide Number Placeholder 6"/>
          <p:cNvSpPr>
            <a:spLocks noGrp="1"/>
          </p:cNvSpPr>
          <p:nvPr>
            <p:ph type="sldNum" sz="quarter" idx="11"/>
          </p:nvPr>
        </p:nvSpPr>
        <p:spPr/>
        <p:txBody>
          <a:bodyPr/>
          <a:lstStyle>
            <a:lvl1pPr>
              <a:defRPr/>
            </a:lvl1pPr>
          </a:lstStyle>
          <a:p>
            <a:pPr>
              <a:defRPr/>
            </a:pPr>
            <a:fld id="{999487FB-3893-4F14-AA47-C5FFAEAD199A}" type="slidenum">
              <a:rPr lang="en-IE"/>
              <a:pPr>
                <a:defRPr/>
              </a:pPr>
              <a:t>‹#›</a:t>
            </a:fld>
            <a:endParaRPr lang="en-IE"/>
          </a:p>
        </p:txBody>
      </p:sp>
    </p:spTree>
    <p:extLst>
      <p:ext uri="{BB962C8B-B14F-4D97-AF65-F5344CB8AC3E}">
        <p14:creationId xmlns:p14="http://schemas.microsoft.com/office/powerpoint/2010/main" val="3619871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IE"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IE"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b="1" smtClean="0">
                <a:solidFill>
                  <a:schemeClr val="tx1">
                    <a:tint val="75000"/>
                  </a:schemeClr>
                </a:solidFill>
                <a:latin typeface="+mn-lt"/>
                <a:cs typeface="+mn-cs"/>
              </a:defRPr>
            </a:lvl1pPr>
          </a:lstStyle>
          <a:p>
            <a:pPr>
              <a:defRPr/>
            </a:pPr>
            <a:r>
              <a:rPr lang="en-IE"/>
              <a:t>04/02/2014</a:t>
            </a:r>
            <a:endParaRPr lang="en-IE"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dirty="0" smtClean="0">
                <a:solidFill>
                  <a:schemeClr val="tx1">
                    <a:tint val="75000"/>
                  </a:schemeClr>
                </a:solidFill>
                <a:latin typeface="+mn-lt"/>
                <a:cs typeface="+mn-cs"/>
              </a:defRPr>
            </a:lvl1pPr>
          </a:lstStyle>
          <a:p>
            <a:pPr>
              <a:defRPr/>
            </a:pPr>
            <a:r>
              <a:rPr lang="en-IE"/>
              <a:t>04/02/2014</a:t>
            </a:r>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iming>
    <p:tnLst>
      <p:par>
        <p:cTn id="1" dur="indefinite" restart="never" nodeType="tmRoot"/>
      </p:par>
    </p:tnLst>
  </p:timing>
  <p:hf sldNum="0" hdr="0" ftr="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hyperlink" Target="http://www.hse.ie/eng/services/list/5/sexhealth/"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hyperlink" Target="http://www.hpsc.ie/A-Z/HIVSTIs/SexuallyTransmittedInfections/Publications/STIReports/STIAnnualReports/" TargetMode="External"/><Relationship Id="rId5" Type="http://schemas.openxmlformats.org/officeDocument/2006/relationships/hyperlink" Target="http://www.hpsc.ie/A-Z/HIVSTIs/SexuallyTransmittedInfections/Publications/STIReports/STIWeeklyReports/" TargetMode="External"/><Relationship Id="rId4" Type="http://schemas.openxmlformats.org/officeDocument/2006/relationships/hyperlink" Target="http://www.hpsc.ie/A-Z/HIVSTIs/SexuallyTransmittedInfections/Publications/STIReports/LatestSTIReport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www.hpsc.ie/A-Z/HIVSTIs/SexuallyTransmittedInfections/Publications/STIReports/STIAnnualReports/" TargetMode="External"/><Relationship Id="rId7" Type="http://schemas.openxmlformats.org/officeDocument/2006/relationships/image" Target="../media/image4.jpeg"/><Relationship Id="rId2" Type="http://schemas.openxmlformats.org/officeDocument/2006/relationships/hyperlink" Target="http://www.hpsc.ie/CIDR/" TargetMode="Externa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hyperlink" Target="http://www.hpsc.ie/" TargetMode="External"/><Relationship Id="rId4" Type="http://schemas.openxmlformats.org/officeDocument/2006/relationships/hyperlink" Target="http://www.hpsc.ie/A-Z/HIVSTIs/SexuallyTransmittedInfections/Publications/STIReports/EpisodicSTIReports/Other/"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ndsc.newsweaver.ie/epiinsight/x6pcgkfavoy10gkzp9yxn5?a=1&amp;p=50495690&amp;t=17517774"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088" y="2060575"/>
            <a:ext cx="7772400" cy="1152401"/>
          </a:xfrm>
        </p:spPr>
        <p:txBody>
          <a:bodyPr rtlCol="0">
            <a:noAutofit/>
          </a:bodyPr>
          <a:lstStyle/>
          <a:p>
            <a:pPr fontAlgn="auto">
              <a:spcAft>
                <a:spcPts val="0"/>
              </a:spcAft>
              <a:defRPr/>
            </a:pPr>
            <a:r>
              <a:rPr lang="en-IE" sz="4000" b="1" dirty="0" smtClean="0"/>
              <a:t>Sexually Transmitted Infections (STIs) in Ireland, 2016</a:t>
            </a:r>
            <a:endParaRPr lang="en-IE" sz="4000" b="1" dirty="0"/>
          </a:p>
        </p:txBody>
      </p:sp>
      <p:sp>
        <p:nvSpPr>
          <p:cNvPr id="7" name="Subtitle 6"/>
          <p:cNvSpPr>
            <a:spLocks noGrp="1"/>
          </p:cNvSpPr>
          <p:nvPr>
            <p:ph type="subTitle" idx="1"/>
          </p:nvPr>
        </p:nvSpPr>
        <p:spPr>
          <a:xfrm>
            <a:off x="1371600" y="3861048"/>
            <a:ext cx="6400800" cy="1320552"/>
          </a:xfrm>
        </p:spPr>
        <p:txBody>
          <a:bodyPr rtlCol="0">
            <a:normAutofit fontScale="92500" lnSpcReduction="10000"/>
          </a:bodyPr>
          <a:lstStyle/>
          <a:p>
            <a:pPr fontAlgn="auto">
              <a:spcAft>
                <a:spcPts val="0"/>
              </a:spcAft>
              <a:buFont typeface="Arial" pitchFamily="34" charset="0"/>
              <a:buNone/>
              <a:defRPr/>
            </a:pPr>
            <a:r>
              <a:rPr lang="en-IE" sz="3000" dirty="0" smtClean="0">
                <a:solidFill>
                  <a:schemeClr val="bg1">
                    <a:lumMod val="50000"/>
                  </a:schemeClr>
                </a:solidFill>
              </a:rPr>
              <a:t>Provisional Data</a:t>
            </a:r>
          </a:p>
          <a:p>
            <a:pPr fontAlgn="auto">
              <a:spcAft>
                <a:spcPts val="0"/>
              </a:spcAft>
              <a:buFont typeface="Arial" pitchFamily="34" charset="0"/>
              <a:buNone/>
              <a:defRPr/>
            </a:pPr>
            <a:endParaRPr lang="en-IE" sz="2200" dirty="0" smtClean="0">
              <a:solidFill>
                <a:schemeClr val="bg1">
                  <a:lumMod val="50000"/>
                </a:schemeClr>
              </a:solidFill>
            </a:endParaRPr>
          </a:p>
          <a:p>
            <a:pPr fontAlgn="auto">
              <a:spcAft>
                <a:spcPts val="0"/>
              </a:spcAft>
              <a:buFont typeface="Arial" pitchFamily="34" charset="0"/>
              <a:buNone/>
              <a:defRPr/>
            </a:pPr>
            <a:r>
              <a:rPr lang="en-IE" sz="3000" dirty="0" smtClean="0">
                <a:solidFill>
                  <a:schemeClr val="bg1">
                    <a:lumMod val="50000"/>
                  </a:schemeClr>
                </a:solidFill>
              </a:rPr>
              <a:t>7</a:t>
            </a:r>
            <a:r>
              <a:rPr lang="en-IE" sz="3000" baseline="30000" dirty="0" smtClean="0">
                <a:solidFill>
                  <a:schemeClr val="bg1">
                    <a:lumMod val="50000"/>
                  </a:schemeClr>
                </a:solidFill>
              </a:rPr>
              <a:t>th</a:t>
            </a:r>
            <a:r>
              <a:rPr lang="en-IE" sz="3000" dirty="0" smtClean="0">
                <a:solidFill>
                  <a:schemeClr val="bg1">
                    <a:lumMod val="50000"/>
                  </a:schemeClr>
                </a:solidFill>
              </a:rPr>
              <a:t> March, 2017</a:t>
            </a:r>
          </a:p>
          <a:p>
            <a:pPr fontAlgn="auto">
              <a:spcAft>
                <a:spcPts val="0"/>
              </a:spcAft>
              <a:buFont typeface="Arial" pitchFamily="34" charset="0"/>
              <a:buNone/>
              <a:defRPr/>
            </a:pPr>
            <a:endParaRPr lang="en-IE" dirty="0">
              <a:solidFill>
                <a:schemeClr val="bg1">
                  <a:lumMod val="50000"/>
                </a:schemeClr>
              </a:solidFill>
            </a:endParaRPr>
          </a:p>
        </p:txBody>
      </p:sp>
      <p:cxnSp>
        <p:nvCxnSpPr>
          <p:cNvPr id="5" name="Straight Connector 4"/>
          <p:cNvCxnSpPr/>
          <p:nvPr/>
        </p:nvCxnSpPr>
        <p:spPr>
          <a:xfrm>
            <a:off x="-23610" y="-1305"/>
            <a:ext cx="9167610" cy="0"/>
          </a:xfrm>
          <a:prstGeom prst="line">
            <a:avLst/>
          </a:prstGeom>
          <a:ln w="63500"/>
        </p:spPr>
        <p:style>
          <a:lnRef idx="1">
            <a:schemeClr val="accent2"/>
          </a:lnRef>
          <a:fillRef idx="0">
            <a:schemeClr val="accent2"/>
          </a:fillRef>
          <a:effectRef idx="0">
            <a:schemeClr val="accent2"/>
          </a:effectRef>
          <a:fontRef idx="minor">
            <a:schemeClr val="tx1"/>
          </a:fontRef>
        </p:style>
      </p:cxnSp>
      <p:grpSp>
        <p:nvGrpSpPr>
          <p:cNvPr id="19" name="Group 18"/>
          <p:cNvGrpSpPr/>
          <p:nvPr/>
        </p:nvGrpSpPr>
        <p:grpSpPr>
          <a:xfrm>
            <a:off x="-23610" y="68647"/>
            <a:ext cx="3672408" cy="1013454"/>
            <a:chOff x="-23610" y="68647"/>
            <a:chExt cx="3672408" cy="1013454"/>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68" y="68647"/>
              <a:ext cx="1224136" cy="1013454"/>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3648" y="134403"/>
              <a:ext cx="1307879" cy="881941"/>
            </a:xfrm>
            <a:prstGeom prst="rect">
              <a:avLst/>
            </a:prstGeom>
          </p:spPr>
        </p:pic>
        <p:cxnSp>
          <p:nvCxnSpPr>
            <p:cNvPr id="18" name="Straight Connector 17"/>
            <p:cNvCxnSpPr/>
            <p:nvPr/>
          </p:nvCxnSpPr>
          <p:spPr>
            <a:xfrm>
              <a:off x="-23610" y="1055109"/>
              <a:ext cx="3672408"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1" name="Straight Connector 10"/>
          <p:cNvCxnSpPr/>
          <p:nvPr/>
        </p:nvCxnSpPr>
        <p:spPr>
          <a:xfrm>
            <a:off x="-180528" y="6858000"/>
            <a:ext cx="9550734" cy="0"/>
          </a:xfrm>
          <a:prstGeom prst="line">
            <a:avLst/>
          </a:prstGeom>
          <a:ln w="317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47275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3610" y="-1305"/>
            <a:ext cx="9167610" cy="0"/>
          </a:xfrm>
          <a:prstGeom prst="line">
            <a:avLst/>
          </a:prstGeom>
          <a:ln w="63500"/>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p:nvCxnSpPr>
        <p:spPr>
          <a:xfrm flipV="1">
            <a:off x="0" y="1126767"/>
            <a:ext cx="2987824" cy="2685"/>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 y="44624"/>
            <a:ext cx="4560195" cy="646331"/>
          </a:xfrm>
          <a:prstGeom prst="rect">
            <a:avLst/>
          </a:prstGeom>
          <a:noFill/>
        </p:spPr>
        <p:txBody>
          <a:bodyPr wrap="square" rtlCol="0">
            <a:spAutoFit/>
          </a:bodyPr>
          <a:lstStyle/>
          <a:p>
            <a:r>
              <a:rPr lang="en-IE" sz="3600" dirty="0" smtClean="0"/>
              <a:t>Preventing STIs</a:t>
            </a:r>
            <a:endParaRPr lang="en-IE" sz="3600" dirty="0"/>
          </a:p>
        </p:txBody>
      </p:sp>
      <p:sp>
        <p:nvSpPr>
          <p:cNvPr id="15" name="TextBox 14"/>
          <p:cNvSpPr txBox="1"/>
          <p:nvPr/>
        </p:nvSpPr>
        <p:spPr>
          <a:xfrm>
            <a:off x="-23610" y="665102"/>
            <a:ext cx="2651394" cy="461665"/>
          </a:xfrm>
          <a:prstGeom prst="rect">
            <a:avLst/>
          </a:prstGeom>
          <a:noFill/>
        </p:spPr>
        <p:txBody>
          <a:bodyPr wrap="square" rtlCol="0">
            <a:spAutoFit/>
          </a:bodyPr>
          <a:lstStyle/>
          <a:p>
            <a:r>
              <a:rPr lang="en-IE" sz="2400" dirty="0" smtClean="0">
                <a:solidFill>
                  <a:schemeClr val="bg1">
                    <a:lumMod val="75000"/>
                  </a:schemeClr>
                </a:solidFill>
              </a:rPr>
              <a:t>Safer sex</a:t>
            </a:r>
            <a:endParaRPr lang="en-IE" sz="2400" dirty="0">
              <a:solidFill>
                <a:schemeClr val="bg1">
                  <a:lumMod val="75000"/>
                </a:schemeClr>
              </a:solidFill>
            </a:endParaRPr>
          </a:p>
        </p:txBody>
      </p:sp>
      <p:grpSp>
        <p:nvGrpSpPr>
          <p:cNvPr id="17" name="Group 16"/>
          <p:cNvGrpSpPr/>
          <p:nvPr/>
        </p:nvGrpSpPr>
        <p:grpSpPr>
          <a:xfrm>
            <a:off x="7202870" y="6221352"/>
            <a:ext cx="1941130" cy="631181"/>
            <a:chOff x="115151" y="5733256"/>
            <a:chExt cx="1941130" cy="674976"/>
          </a:xfrm>
        </p:grpSpPr>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151" y="5733256"/>
              <a:ext cx="883526" cy="674976"/>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313" y="5777051"/>
              <a:ext cx="943968" cy="587386"/>
            </a:xfrm>
            <a:prstGeom prst="rect">
              <a:avLst/>
            </a:prstGeom>
          </p:spPr>
        </p:pic>
      </p:grpSp>
      <p:cxnSp>
        <p:nvCxnSpPr>
          <p:cNvPr id="11" name="Straight Connector 10"/>
          <p:cNvCxnSpPr/>
          <p:nvPr/>
        </p:nvCxnSpPr>
        <p:spPr>
          <a:xfrm>
            <a:off x="-180528" y="6858000"/>
            <a:ext cx="9550734" cy="0"/>
          </a:xfrm>
          <a:prstGeom prst="line">
            <a:avLst/>
          </a:prstGeom>
          <a:ln w="317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3" name="Subtitle 2"/>
          <p:cNvSpPr txBox="1">
            <a:spLocks/>
          </p:cNvSpPr>
          <p:nvPr/>
        </p:nvSpPr>
        <p:spPr bwMode="auto">
          <a:xfrm>
            <a:off x="467545" y="1772816"/>
            <a:ext cx="7056783"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914400" rtl="0" eaLnBrk="1" fontAlgn="base" latinLnBrk="0"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914400" rtl="0" eaLnBrk="1" fontAlgn="base" latinLnBrk="0"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914400" rtl="0" eaLnBrk="1" fontAlgn="base" latinLnBrk="0"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buClr>
                <a:srgbClr val="C00000"/>
              </a:buClr>
              <a:buFont typeface="Wingdings" panose="05000000000000000000" pitchFamily="2" charset="2"/>
              <a:buChar char="§"/>
              <a:defRPr/>
            </a:pPr>
            <a:r>
              <a:rPr lang="en-IE" sz="2000" b="1" dirty="0" smtClean="0"/>
              <a:t>Get tested regularly</a:t>
            </a:r>
          </a:p>
          <a:p>
            <a:pPr marL="0" indent="0" fontAlgn="auto">
              <a:spcAft>
                <a:spcPts val="0"/>
              </a:spcAft>
              <a:buClr>
                <a:srgbClr val="C00000"/>
              </a:buClr>
              <a:buNone/>
              <a:defRPr/>
            </a:pPr>
            <a:r>
              <a:rPr lang="en-IE" sz="2000" b="1" dirty="0" smtClean="0"/>
              <a:t>       </a:t>
            </a:r>
            <a:r>
              <a:rPr lang="en-IE" sz="1600" dirty="0" smtClean="0"/>
              <a:t>Further </a:t>
            </a:r>
            <a:r>
              <a:rPr lang="en-IE" sz="1600" dirty="0"/>
              <a:t>information on free sexual health services is available at  </a:t>
            </a:r>
            <a:r>
              <a:rPr lang="en-IE" sz="1600" dirty="0" smtClean="0"/>
              <a:t>   	</a:t>
            </a:r>
            <a:r>
              <a:rPr lang="en-IE" sz="1600" dirty="0" smtClean="0">
                <a:hlinkClick r:id="rId4"/>
              </a:rPr>
              <a:t>http</a:t>
            </a:r>
            <a:r>
              <a:rPr lang="en-IE" sz="1600" dirty="0">
                <a:hlinkClick r:id="rId4"/>
              </a:rPr>
              <a:t>://www.hse.ie/eng/services/list/5/sexhealth</a:t>
            </a:r>
            <a:r>
              <a:rPr lang="en-IE" sz="1600" dirty="0" smtClean="0">
                <a:hlinkClick r:id="rId4"/>
              </a:rPr>
              <a:t>/</a:t>
            </a:r>
            <a:r>
              <a:rPr lang="en-IE" sz="1600" dirty="0" smtClean="0"/>
              <a:t>                   </a:t>
            </a:r>
          </a:p>
          <a:p>
            <a:pPr marL="0" indent="0" fontAlgn="auto">
              <a:spcAft>
                <a:spcPts val="0"/>
              </a:spcAft>
              <a:buNone/>
              <a:defRPr/>
            </a:pPr>
            <a:r>
              <a:rPr lang="en-IE" sz="1600" dirty="0" smtClean="0"/>
              <a:t>   </a:t>
            </a:r>
            <a:r>
              <a:rPr lang="en-IE" sz="2000" dirty="0" smtClean="0"/>
              <a:t>	</a:t>
            </a:r>
          </a:p>
          <a:p>
            <a:pPr fontAlgn="auto">
              <a:spcAft>
                <a:spcPts val="0"/>
              </a:spcAft>
              <a:buClr>
                <a:srgbClr val="C00000"/>
              </a:buClr>
              <a:buFont typeface="Wingdings" panose="05000000000000000000" pitchFamily="2" charset="2"/>
              <a:buChar char="§"/>
              <a:defRPr/>
            </a:pPr>
            <a:r>
              <a:rPr lang="en-IE" sz="2000" b="1" dirty="0" smtClean="0"/>
              <a:t>Use </a:t>
            </a:r>
            <a:r>
              <a:rPr lang="en-IE" sz="2000" b="1" dirty="0"/>
              <a:t>condoms for vaginal, oral and anal sex</a:t>
            </a:r>
          </a:p>
          <a:p>
            <a:pPr marL="0" indent="0" fontAlgn="auto">
              <a:spcAft>
                <a:spcPts val="0"/>
              </a:spcAft>
              <a:buNone/>
              <a:defRPr/>
            </a:pPr>
            <a:r>
              <a:rPr lang="en-IE" sz="2000" dirty="0" smtClean="0"/>
              <a:t>	</a:t>
            </a:r>
          </a:p>
          <a:p>
            <a:pPr fontAlgn="auto">
              <a:spcAft>
                <a:spcPts val="0"/>
              </a:spcAft>
              <a:buClr>
                <a:srgbClr val="C00000"/>
              </a:buClr>
              <a:buFont typeface="Wingdings" panose="05000000000000000000" pitchFamily="2" charset="2"/>
              <a:buChar char="§"/>
              <a:defRPr/>
            </a:pPr>
            <a:r>
              <a:rPr lang="en-IE" sz="2000" b="1" dirty="0"/>
              <a:t>Reduce the number of partners and overlapping </a:t>
            </a:r>
            <a:r>
              <a:rPr lang="en-IE" sz="2000" b="1" dirty="0" smtClean="0"/>
              <a:t>partners</a:t>
            </a:r>
          </a:p>
          <a:p>
            <a:pPr marL="400050" lvl="1" indent="0" fontAlgn="auto">
              <a:spcAft>
                <a:spcPts val="0"/>
              </a:spcAft>
              <a:buClr>
                <a:srgbClr val="C00000"/>
              </a:buClr>
              <a:buNone/>
              <a:defRPr/>
            </a:pPr>
            <a:r>
              <a:rPr lang="en-IE" sz="1600" dirty="0"/>
              <a:t>the more partners you have, the greater your chance of coming into contact with an infected person</a:t>
            </a:r>
            <a:endParaRPr lang="en-IE" sz="1600" b="1" dirty="0"/>
          </a:p>
          <a:p>
            <a:pPr marL="0" indent="0" fontAlgn="auto">
              <a:spcAft>
                <a:spcPts val="0"/>
              </a:spcAft>
              <a:buNone/>
              <a:defRPr/>
            </a:pPr>
            <a:endParaRPr lang="en-IE" sz="2000" dirty="0" smtClean="0"/>
          </a:p>
        </p:txBody>
      </p:sp>
    </p:spTree>
    <p:extLst>
      <p:ext uri="{BB962C8B-B14F-4D97-AF65-F5344CB8AC3E}">
        <p14:creationId xmlns:p14="http://schemas.microsoft.com/office/powerpoint/2010/main" val="37497558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3610" y="-1305"/>
            <a:ext cx="9167610" cy="0"/>
          </a:xfrm>
          <a:prstGeom prst="line">
            <a:avLst/>
          </a:prstGeom>
          <a:ln w="63500"/>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p:nvCxnSpPr>
        <p:spPr>
          <a:xfrm>
            <a:off x="0" y="1129452"/>
            <a:ext cx="3851920"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 y="44624"/>
            <a:ext cx="4560195" cy="646331"/>
          </a:xfrm>
          <a:prstGeom prst="rect">
            <a:avLst/>
          </a:prstGeom>
          <a:noFill/>
        </p:spPr>
        <p:txBody>
          <a:bodyPr wrap="square" rtlCol="0">
            <a:spAutoFit/>
          </a:bodyPr>
          <a:lstStyle/>
          <a:p>
            <a:r>
              <a:rPr lang="en-IE" sz="3600" dirty="0" smtClean="0"/>
              <a:t>Further information</a:t>
            </a:r>
            <a:endParaRPr lang="en-IE" sz="3600" dirty="0"/>
          </a:p>
        </p:txBody>
      </p:sp>
      <p:sp>
        <p:nvSpPr>
          <p:cNvPr id="15" name="TextBox 14"/>
          <p:cNvSpPr txBox="1"/>
          <p:nvPr/>
        </p:nvSpPr>
        <p:spPr>
          <a:xfrm>
            <a:off x="-23610" y="665102"/>
            <a:ext cx="4163562" cy="461665"/>
          </a:xfrm>
          <a:prstGeom prst="rect">
            <a:avLst/>
          </a:prstGeom>
          <a:noFill/>
        </p:spPr>
        <p:txBody>
          <a:bodyPr wrap="square" rtlCol="0">
            <a:spAutoFit/>
          </a:bodyPr>
          <a:lstStyle/>
          <a:p>
            <a:r>
              <a:rPr lang="en-IE" sz="2400" dirty="0" smtClean="0">
                <a:solidFill>
                  <a:schemeClr val="bg1">
                    <a:lumMod val="75000"/>
                  </a:schemeClr>
                </a:solidFill>
              </a:rPr>
              <a:t>Where to get more details</a:t>
            </a:r>
            <a:endParaRPr lang="en-IE" sz="2400" dirty="0">
              <a:solidFill>
                <a:schemeClr val="bg1">
                  <a:lumMod val="75000"/>
                </a:schemeClr>
              </a:solidFill>
            </a:endParaRPr>
          </a:p>
        </p:txBody>
      </p:sp>
      <p:grpSp>
        <p:nvGrpSpPr>
          <p:cNvPr id="17" name="Group 16"/>
          <p:cNvGrpSpPr/>
          <p:nvPr/>
        </p:nvGrpSpPr>
        <p:grpSpPr>
          <a:xfrm>
            <a:off x="7202870" y="6221352"/>
            <a:ext cx="1941130" cy="631181"/>
            <a:chOff x="115151" y="5733256"/>
            <a:chExt cx="1941130" cy="674976"/>
          </a:xfrm>
        </p:grpSpPr>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151" y="5733256"/>
              <a:ext cx="883526" cy="674976"/>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313" y="5777051"/>
              <a:ext cx="943968" cy="587386"/>
            </a:xfrm>
            <a:prstGeom prst="rect">
              <a:avLst/>
            </a:prstGeom>
          </p:spPr>
        </p:pic>
      </p:grpSp>
      <p:cxnSp>
        <p:nvCxnSpPr>
          <p:cNvPr id="11" name="Straight Connector 10"/>
          <p:cNvCxnSpPr/>
          <p:nvPr/>
        </p:nvCxnSpPr>
        <p:spPr>
          <a:xfrm>
            <a:off x="-180528" y="6858000"/>
            <a:ext cx="9550734" cy="0"/>
          </a:xfrm>
          <a:prstGeom prst="line">
            <a:avLst/>
          </a:prstGeom>
          <a:ln w="317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 name="Subtitle 2"/>
          <p:cNvSpPr txBox="1">
            <a:spLocks/>
          </p:cNvSpPr>
          <p:nvPr/>
        </p:nvSpPr>
        <p:spPr bwMode="auto">
          <a:xfrm>
            <a:off x="467545" y="1772816"/>
            <a:ext cx="4752527"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914400" rtl="0" eaLnBrk="1" fontAlgn="base" latinLnBrk="0"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914400" rtl="0" eaLnBrk="1" fontAlgn="base" latinLnBrk="0"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914400" rtl="0" eaLnBrk="1" fontAlgn="base" latinLnBrk="0"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None/>
              <a:defRPr/>
            </a:pPr>
            <a:r>
              <a:rPr lang="en-IE" sz="2000" dirty="0" smtClean="0"/>
              <a:t>More detailed tables on these provisional data are available on the HPSC website </a:t>
            </a:r>
          </a:p>
          <a:p>
            <a:pPr marL="0" indent="0" fontAlgn="auto">
              <a:spcAft>
                <a:spcPts val="0"/>
              </a:spcAft>
              <a:buNone/>
              <a:defRPr/>
            </a:pPr>
            <a:endParaRPr lang="en-IE" sz="2000" dirty="0"/>
          </a:p>
          <a:p>
            <a:pPr marL="0" indent="0" fontAlgn="auto">
              <a:spcAft>
                <a:spcPts val="0"/>
              </a:spcAft>
              <a:buNone/>
              <a:defRPr/>
            </a:pPr>
            <a:r>
              <a:rPr lang="en-IE" sz="2000" dirty="0" smtClean="0"/>
              <a:t>More detailed epidemiological reports will be available later in 2017. Information on trends is available in previous annual epidemiological reports.</a:t>
            </a:r>
          </a:p>
          <a:p>
            <a:pPr marL="0" indent="0" fontAlgn="auto">
              <a:spcAft>
                <a:spcPts val="0"/>
              </a:spcAft>
              <a:buNone/>
              <a:defRPr/>
            </a:pPr>
            <a:endParaRPr lang="en-IE" sz="2000" dirty="0" smtClean="0"/>
          </a:p>
          <a:p>
            <a:pPr marL="0" indent="0" fontAlgn="auto">
              <a:spcAft>
                <a:spcPts val="0"/>
              </a:spcAft>
              <a:buNone/>
              <a:defRPr/>
            </a:pPr>
            <a:endParaRPr lang="en-IE" sz="2000" dirty="0"/>
          </a:p>
          <a:p>
            <a:pPr marL="0" indent="0" fontAlgn="auto">
              <a:spcAft>
                <a:spcPts val="0"/>
              </a:spcAft>
              <a:buNone/>
              <a:defRPr/>
            </a:pPr>
            <a:r>
              <a:rPr lang="en-IE" sz="2000" dirty="0" smtClean="0"/>
              <a:t>You can stay up-to-date with current STI data with the Weekly HIV &amp; STI report</a:t>
            </a:r>
          </a:p>
          <a:p>
            <a:pPr marL="0" indent="0" fontAlgn="auto">
              <a:spcAft>
                <a:spcPts val="0"/>
              </a:spcAft>
              <a:buNone/>
              <a:defRPr/>
            </a:pPr>
            <a:endParaRPr lang="en-IE" sz="2000" dirty="0" smtClean="0"/>
          </a:p>
        </p:txBody>
      </p:sp>
      <p:sp>
        <p:nvSpPr>
          <p:cNvPr id="12" name="Subtitle 2"/>
          <p:cNvSpPr txBox="1">
            <a:spLocks/>
          </p:cNvSpPr>
          <p:nvPr/>
        </p:nvSpPr>
        <p:spPr bwMode="auto">
          <a:xfrm>
            <a:off x="5426024" y="1775922"/>
            <a:ext cx="3113601"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914400" rtl="0" eaLnBrk="1" fontAlgn="base" latinLnBrk="0"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914400" rtl="0" eaLnBrk="1" fontAlgn="base" latinLnBrk="0"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914400" rtl="0" eaLnBrk="1" fontAlgn="base" latinLnBrk="0"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None/>
              <a:defRPr/>
            </a:pPr>
            <a:r>
              <a:rPr lang="en-IE" sz="1200" dirty="0">
                <a:hlinkClick r:id="rId4"/>
              </a:rPr>
              <a:t>http://www.hpsc.ie/A-Z/HIVSTIs/SexuallyTransmittedInfections/Publications/STIReports/LatestSTIReports</a:t>
            </a:r>
            <a:r>
              <a:rPr lang="en-IE" sz="1200" dirty="0" smtClean="0">
                <a:hlinkClick r:id="rId4"/>
              </a:rPr>
              <a:t>/</a:t>
            </a:r>
            <a:endParaRPr lang="en-IE" sz="1200" dirty="0" smtClean="0"/>
          </a:p>
          <a:p>
            <a:pPr marL="0" indent="0" fontAlgn="auto">
              <a:spcAft>
                <a:spcPts val="0"/>
              </a:spcAft>
              <a:buNone/>
              <a:defRPr/>
            </a:pPr>
            <a:endParaRPr lang="en-IE" sz="1200" dirty="0" smtClean="0">
              <a:hlinkClick r:id="rId5"/>
            </a:endParaRPr>
          </a:p>
          <a:p>
            <a:pPr marL="0" indent="0" fontAlgn="auto">
              <a:spcAft>
                <a:spcPts val="0"/>
              </a:spcAft>
              <a:buNone/>
              <a:defRPr/>
            </a:pPr>
            <a:endParaRPr lang="en-IE" sz="1200" dirty="0">
              <a:hlinkClick r:id="rId5"/>
            </a:endParaRPr>
          </a:p>
          <a:p>
            <a:pPr marL="0" indent="0" fontAlgn="auto">
              <a:spcAft>
                <a:spcPts val="0"/>
              </a:spcAft>
              <a:buNone/>
              <a:defRPr/>
            </a:pPr>
            <a:endParaRPr lang="en-IE" sz="1200" dirty="0" smtClean="0">
              <a:hlinkClick r:id="rId5"/>
            </a:endParaRPr>
          </a:p>
          <a:p>
            <a:pPr marL="0" indent="0" fontAlgn="auto">
              <a:spcAft>
                <a:spcPts val="0"/>
              </a:spcAft>
              <a:buNone/>
              <a:defRPr/>
            </a:pPr>
            <a:r>
              <a:rPr lang="en-IE" sz="1200" dirty="0">
                <a:hlinkClick r:id="rId6"/>
              </a:rPr>
              <a:t>www.hpsc.ie/A-Z/HIVSTIs/SexuallyTransmittedInfections/Publications/STIReports/STIAnnualReports/</a:t>
            </a:r>
            <a:endParaRPr lang="en-IE" sz="1200" dirty="0"/>
          </a:p>
          <a:p>
            <a:pPr marL="0" indent="0" fontAlgn="auto">
              <a:spcAft>
                <a:spcPts val="0"/>
              </a:spcAft>
              <a:buNone/>
              <a:defRPr/>
            </a:pPr>
            <a:endParaRPr lang="en-IE" sz="1200" dirty="0" smtClean="0">
              <a:hlinkClick r:id="rId5"/>
            </a:endParaRPr>
          </a:p>
          <a:p>
            <a:pPr marL="0" indent="0" fontAlgn="auto">
              <a:spcAft>
                <a:spcPts val="0"/>
              </a:spcAft>
              <a:buNone/>
              <a:defRPr/>
            </a:pPr>
            <a:endParaRPr lang="en-IE" sz="1200" dirty="0">
              <a:hlinkClick r:id="rId5"/>
            </a:endParaRPr>
          </a:p>
          <a:p>
            <a:pPr marL="0" indent="0" fontAlgn="auto">
              <a:spcAft>
                <a:spcPts val="0"/>
              </a:spcAft>
              <a:buNone/>
              <a:defRPr/>
            </a:pPr>
            <a:endParaRPr lang="en-IE" sz="1200" dirty="0" smtClean="0">
              <a:hlinkClick r:id="rId5"/>
            </a:endParaRPr>
          </a:p>
          <a:p>
            <a:pPr marL="0" indent="0" fontAlgn="auto">
              <a:spcAft>
                <a:spcPts val="0"/>
              </a:spcAft>
              <a:buNone/>
              <a:defRPr/>
            </a:pPr>
            <a:endParaRPr lang="en-IE" sz="1200" dirty="0">
              <a:hlinkClick r:id="rId5"/>
            </a:endParaRPr>
          </a:p>
          <a:p>
            <a:pPr marL="0" indent="0" fontAlgn="auto">
              <a:spcAft>
                <a:spcPts val="0"/>
              </a:spcAft>
              <a:buNone/>
              <a:defRPr/>
            </a:pPr>
            <a:endParaRPr lang="en-IE" sz="1200" dirty="0" smtClean="0">
              <a:hlinkClick r:id="rId5"/>
            </a:endParaRPr>
          </a:p>
          <a:p>
            <a:pPr marL="0" indent="0" fontAlgn="auto">
              <a:spcAft>
                <a:spcPts val="0"/>
              </a:spcAft>
              <a:buNone/>
              <a:defRPr/>
            </a:pPr>
            <a:endParaRPr lang="en-IE" sz="1200" dirty="0" smtClean="0">
              <a:hlinkClick r:id="rId5"/>
            </a:endParaRPr>
          </a:p>
          <a:p>
            <a:pPr marL="0" indent="0" fontAlgn="auto">
              <a:spcAft>
                <a:spcPts val="0"/>
              </a:spcAft>
              <a:buNone/>
              <a:defRPr/>
            </a:pPr>
            <a:r>
              <a:rPr lang="en-IE" sz="1200" dirty="0" smtClean="0">
                <a:hlinkClick r:id="rId5"/>
              </a:rPr>
              <a:t>http</a:t>
            </a:r>
            <a:r>
              <a:rPr lang="en-IE" sz="1200" dirty="0">
                <a:hlinkClick r:id="rId5"/>
              </a:rPr>
              <a:t>://www.hpsc.ie/A-Z/HIVSTIs/SexuallyTransmittedInfections/Publications/STIReports/STIWeeklyReports</a:t>
            </a:r>
            <a:r>
              <a:rPr lang="en-IE" sz="1200" dirty="0" smtClean="0">
                <a:hlinkClick r:id="rId5"/>
              </a:rPr>
              <a:t>/</a:t>
            </a:r>
            <a:endParaRPr lang="en-IE" sz="1200" dirty="0" smtClean="0"/>
          </a:p>
          <a:p>
            <a:pPr marL="0" indent="0" fontAlgn="auto">
              <a:spcAft>
                <a:spcPts val="0"/>
              </a:spcAft>
              <a:buNone/>
              <a:defRPr/>
            </a:pPr>
            <a:endParaRPr lang="en-IE" sz="1200" dirty="0" smtClean="0"/>
          </a:p>
        </p:txBody>
      </p:sp>
    </p:spTree>
    <p:extLst>
      <p:ext uri="{BB962C8B-B14F-4D97-AF65-F5344CB8AC3E}">
        <p14:creationId xmlns:p14="http://schemas.microsoft.com/office/powerpoint/2010/main" val="24821560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3610" y="-1305"/>
            <a:ext cx="9167610" cy="0"/>
          </a:xfrm>
          <a:prstGeom prst="line">
            <a:avLst/>
          </a:prstGeom>
          <a:ln w="63500"/>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p:nvCxnSpPr>
        <p:spPr>
          <a:xfrm>
            <a:off x="0" y="1129452"/>
            <a:ext cx="3851920"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Subtitle 2"/>
          <p:cNvSpPr txBox="1">
            <a:spLocks/>
          </p:cNvSpPr>
          <p:nvPr/>
        </p:nvSpPr>
        <p:spPr bwMode="auto">
          <a:xfrm>
            <a:off x="539553" y="1594886"/>
            <a:ext cx="7660479" cy="2476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914400" rtl="0" eaLnBrk="1" fontAlgn="base" latinLnBrk="0"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914400" rtl="0" eaLnBrk="1" fontAlgn="base" latinLnBrk="0"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914400" rtl="0" eaLnBrk="1" fontAlgn="base" latinLnBrk="0"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IE" sz="2400" b="1" dirty="0" smtClean="0"/>
              <a:t>Acknowledgements</a:t>
            </a:r>
          </a:p>
          <a:p>
            <a:pPr marL="0" indent="0" fontAlgn="auto">
              <a:spcAft>
                <a:spcPts val="0"/>
              </a:spcAft>
              <a:buFont typeface="Arial" pitchFamily="34" charset="0"/>
              <a:buNone/>
              <a:defRPr/>
            </a:pPr>
            <a:endParaRPr lang="en-IE" sz="2000" b="1" dirty="0" smtClean="0"/>
          </a:p>
          <a:p>
            <a:pPr marL="0" indent="0" fontAlgn="auto">
              <a:spcAft>
                <a:spcPts val="0"/>
              </a:spcAft>
              <a:buFont typeface="Arial" pitchFamily="34" charset="0"/>
              <a:buNone/>
              <a:defRPr/>
            </a:pPr>
            <a:r>
              <a:rPr lang="en-IE" sz="2000" dirty="0" smtClean="0"/>
              <a:t>The Health Protection Surveillance Centre (HPSC) would like to thank all those who provided the data for this report, particularly the STI clinics, the infectious disease surveillance staff within the departments of public health, the laboratories and GP clinics.</a:t>
            </a:r>
            <a:endParaRPr lang="en-IE" sz="2000" dirty="0"/>
          </a:p>
        </p:txBody>
      </p:sp>
      <p:sp>
        <p:nvSpPr>
          <p:cNvPr id="13" name="Rectangle 12"/>
          <p:cNvSpPr/>
          <p:nvPr/>
        </p:nvSpPr>
        <p:spPr>
          <a:xfrm>
            <a:off x="539552" y="4077858"/>
            <a:ext cx="7660480" cy="707886"/>
          </a:xfrm>
          <a:prstGeom prst="rect">
            <a:avLst/>
          </a:prstGeom>
        </p:spPr>
        <p:txBody>
          <a:bodyPr wrap="square">
            <a:spAutoFit/>
          </a:bodyPr>
          <a:lstStyle/>
          <a:p>
            <a:pPr fontAlgn="auto">
              <a:spcBef>
                <a:spcPts val="0"/>
              </a:spcBef>
              <a:spcAft>
                <a:spcPts val="0"/>
              </a:spcAft>
              <a:defRPr/>
            </a:pPr>
            <a:r>
              <a:rPr lang="en-IE" sz="2000" dirty="0">
                <a:latin typeface="+mn-lt"/>
                <a:cs typeface="+mn-cs"/>
              </a:rPr>
              <a:t>STI data were extracted from CIDR on </a:t>
            </a:r>
            <a:r>
              <a:rPr lang="en-IE" sz="2000" dirty="0" smtClean="0">
                <a:latin typeface="+mn-lt"/>
                <a:cs typeface="+mn-cs"/>
              </a:rPr>
              <a:t>9</a:t>
            </a:r>
            <a:r>
              <a:rPr lang="en-IE" sz="2000" baseline="30000" dirty="0" smtClean="0">
                <a:latin typeface="+mn-lt"/>
                <a:cs typeface="+mn-cs"/>
              </a:rPr>
              <a:t>th</a:t>
            </a:r>
            <a:r>
              <a:rPr lang="en-IE" sz="2000" dirty="0" smtClean="0">
                <a:latin typeface="+mn-lt"/>
                <a:cs typeface="+mn-cs"/>
              </a:rPr>
              <a:t> February, 2017, and </a:t>
            </a:r>
            <a:r>
              <a:rPr lang="en-IE" sz="2000" dirty="0">
                <a:latin typeface="+mn-lt"/>
                <a:cs typeface="+mn-cs"/>
              </a:rPr>
              <a:t>were correct at the time of publication. </a:t>
            </a:r>
          </a:p>
        </p:txBody>
      </p:sp>
      <p:sp>
        <p:nvSpPr>
          <p:cNvPr id="14" name="TextBox 13"/>
          <p:cNvSpPr txBox="1"/>
          <p:nvPr/>
        </p:nvSpPr>
        <p:spPr>
          <a:xfrm>
            <a:off x="0" y="44624"/>
            <a:ext cx="3995936" cy="646331"/>
          </a:xfrm>
          <a:prstGeom prst="rect">
            <a:avLst/>
          </a:prstGeom>
          <a:noFill/>
        </p:spPr>
        <p:txBody>
          <a:bodyPr wrap="square" rtlCol="0">
            <a:spAutoFit/>
          </a:bodyPr>
          <a:lstStyle/>
          <a:p>
            <a:r>
              <a:rPr lang="en-IE" sz="3600" dirty="0" smtClean="0"/>
              <a:t>STIs in Ireland, 2016</a:t>
            </a:r>
            <a:endParaRPr lang="en-IE" sz="3600" dirty="0"/>
          </a:p>
        </p:txBody>
      </p:sp>
      <p:sp>
        <p:nvSpPr>
          <p:cNvPr id="15" name="TextBox 14"/>
          <p:cNvSpPr txBox="1"/>
          <p:nvPr/>
        </p:nvSpPr>
        <p:spPr>
          <a:xfrm>
            <a:off x="-23610" y="665102"/>
            <a:ext cx="3528392" cy="461665"/>
          </a:xfrm>
          <a:prstGeom prst="rect">
            <a:avLst/>
          </a:prstGeom>
          <a:noFill/>
        </p:spPr>
        <p:txBody>
          <a:bodyPr wrap="square" rtlCol="0">
            <a:spAutoFit/>
          </a:bodyPr>
          <a:lstStyle/>
          <a:p>
            <a:r>
              <a:rPr lang="en-IE" sz="2400" dirty="0" smtClean="0">
                <a:solidFill>
                  <a:schemeClr val="bg1">
                    <a:lumMod val="75000"/>
                  </a:schemeClr>
                </a:solidFill>
              </a:rPr>
              <a:t>Provisional Data</a:t>
            </a:r>
            <a:endParaRPr lang="en-IE" sz="2400" dirty="0">
              <a:solidFill>
                <a:schemeClr val="bg1">
                  <a:lumMod val="75000"/>
                </a:schemeClr>
              </a:solidFill>
            </a:endParaRPr>
          </a:p>
        </p:txBody>
      </p:sp>
      <p:grpSp>
        <p:nvGrpSpPr>
          <p:cNvPr id="17" name="Group 16"/>
          <p:cNvGrpSpPr/>
          <p:nvPr/>
        </p:nvGrpSpPr>
        <p:grpSpPr>
          <a:xfrm>
            <a:off x="7202870" y="6221352"/>
            <a:ext cx="1941130" cy="631181"/>
            <a:chOff x="115151" y="5733256"/>
            <a:chExt cx="1941130" cy="674976"/>
          </a:xfrm>
        </p:grpSpPr>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151" y="5733256"/>
              <a:ext cx="883526" cy="674976"/>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313" y="5777051"/>
              <a:ext cx="943968" cy="587386"/>
            </a:xfrm>
            <a:prstGeom prst="rect">
              <a:avLst/>
            </a:prstGeom>
          </p:spPr>
        </p:pic>
      </p:grpSp>
      <p:cxnSp>
        <p:nvCxnSpPr>
          <p:cNvPr id="11" name="Straight Connector 10"/>
          <p:cNvCxnSpPr/>
          <p:nvPr/>
        </p:nvCxnSpPr>
        <p:spPr>
          <a:xfrm>
            <a:off x="-180528" y="6858000"/>
            <a:ext cx="9550734" cy="0"/>
          </a:xfrm>
          <a:prstGeom prst="line">
            <a:avLst/>
          </a:prstGeom>
          <a:ln w="317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07256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3610" y="-1305"/>
            <a:ext cx="9167610" cy="0"/>
          </a:xfrm>
          <a:prstGeom prst="line">
            <a:avLst/>
          </a:prstGeom>
          <a:ln w="63500"/>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p:nvCxnSpPr>
        <p:spPr>
          <a:xfrm>
            <a:off x="0" y="1129452"/>
            <a:ext cx="3851920"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80528" y="6858000"/>
            <a:ext cx="9550734" cy="0"/>
          </a:xfrm>
          <a:prstGeom prst="line">
            <a:avLst/>
          </a:prstGeom>
          <a:ln w="317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Subtitle 2"/>
          <p:cNvSpPr txBox="1">
            <a:spLocks/>
          </p:cNvSpPr>
          <p:nvPr/>
        </p:nvSpPr>
        <p:spPr bwMode="auto">
          <a:xfrm>
            <a:off x="5940152" y="1628800"/>
            <a:ext cx="2952328" cy="4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914400" rtl="0" eaLnBrk="1" fontAlgn="base" latinLnBrk="0"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914400" rtl="0" eaLnBrk="1" fontAlgn="base" latinLnBrk="0"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914400" rtl="0" eaLnBrk="1" fontAlgn="base" latinLnBrk="0"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None/>
              <a:defRPr/>
            </a:pPr>
            <a:r>
              <a:rPr lang="en-IE" sz="1200">
                <a:hlinkClick r:id="rId2"/>
              </a:rPr>
              <a:t>http://www.hpsc.ie/CIDR</a:t>
            </a:r>
            <a:r>
              <a:rPr lang="en-IE" sz="1200" smtClean="0">
                <a:hlinkClick r:id="rId2"/>
              </a:rPr>
              <a:t>/</a:t>
            </a:r>
            <a:endParaRPr lang="en-IE" sz="1200" smtClean="0"/>
          </a:p>
          <a:p>
            <a:pPr marL="0" indent="0" fontAlgn="auto">
              <a:spcAft>
                <a:spcPts val="0"/>
              </a:spcAft>
              <a:buNone/>
              <a:defRPr/>
            </a:pPr>
            <a:endParaRPr lang="en-IE" sz="1200" dirty="0"/>
          </a:p>
          <a:p>
            <a:pPr marL="0" indent="0" fontAlgn="auto">
              <a:spcAft>
                <a:spcPts val="0"/>
              </a:spcAft>
              <a:buNone/>
              <a:defRPr/>
            </a:pPr>
            <a:r>
              <a:rPr lang="en-IE" sz="1200" dirty="0" smtClean="0"/>
              <a:t> </a:t>
            </a:r>
          </a:p>
          <a:p>
            <a:pPr marL="0" indent="0" fontAlgn="auto">
              <a:spcAft>
                <a:spcPts val="0"/>
              </a:spcAft>
              <a:buNone/>
              <a:defRPr/>
            </a:pPr>
            <a:endParaRPr lang="en-IE" sz="1200" dirty="0" smtClean="0"/>
          </a:p>
          <a:p>
            <a:pPr marL="0" indent="0" fontAlgn="auto">
              <a:spcAft>
                <a:spcPts val="0"/>
              </a:spcAft>
              <a:buNone/>
              <a:defRPr/>
            </a:pPr>
            <a:r>
              <a:rPr lang="en-IE" sz="1200" dirty="0" smtClean="0">
                <a:hlinkClick r:id="rId3"/>
              </a:rPr>
              <a:t>www.hpsc.ie/A-Z/HIVSTIs/SexuallyTransmittedInfections/Publications/STIReports/STIAnnualReports/</a:t>
            </a:r>
            <a:endParaRPr lang="en-IE" sz="1200" dirty="0" smtClean="0"/>
          </a:p>
          <a:p>
            <a:pPr marL="0" indent="0" fontAlgn="auto">
              <a:spcAft>
                <a:spcPts val="0"/>
              </a:spcAft>
              <a:buNone/>
              <a:defRPr/>
            </a:pPr>
            <a:endParaRPr lang="en-IE" sz="1200" dirty="0" smtClean="0"/>
          </a:p>
          <a:p>
            <a:pPr marL="0" indent="0" fontAlgn="auto">
              <a:spcAft>
                <a:spcPts val="0"/>
              </a:spcAft>
              <a:buNone/>
              <a:defRPr/>
            </a:pPr>
            <a:endParaRPr lang="en-IE" sz="1200" dirty="0"/>
          </a:p>
          <a:p>
            <a:pPr marL="0" indent="0" fontAlgn="auto">
              <a:spcAft>
                <a:spcPts val="0"/>
              </a:spcAft>
              <a:buNone/>
              <a:defRPr/>
            </a:pPr>
            <a:endParaRPr lang="en-IE" sz="1200" dirty="0" smtClean="0"/>
          </a:p>
          <a:p>
            <a:pPr marL="0" indent="0" fontAlgn="auto">
              <a:spcAft>
                <a:spcPts val="0"/>
              </a:spcAft>
              <a:buNone/>
              <a:defRPr/>
            </a:pPr>
            <a:endParaRPr lang="en-IE" sz="800" dirty="0"/>
          </a:p>
          <a:p>
            <a:pPr marL="0" indent="0" fontAlgn="auto">
              <a:spcAft>
                <a:spcPts val="0"/>
              </a:spcAft>
              <a:buNone/>
              <a:defRPr/>
            </a:pPr>
            <a:r>
              <a:rPr lang="en-IE" sz="1200" dirty="0" smtClean="0">
                <a:hlinkClick r:id="rId4"/>
              </a:rPr>
              <a:t>http</a:t>
            </a:r>
            <a:r>
              <a:rPr lang="en-IE" sz="1200" dirty="0">
                <a:hlinkClick r:id="rId4"/>
              </a:rPr>
              <a:t>://www.hpsc.ie/A-Z/HIVSTIs/SexuallyTransmittedInfections/Publications/STIReports/EpisodicSTIReports/Other</a:t>
            </a:r>
            <a:r>
              <a:rPr lang="en-IE" sz="1200" dirty="0" smtClean="0">
                <a:hlinkClick r:id="rId4"/>
              </a:rPr>
              <a:t>/</a:t>
            </a:r>
            <a:r>
              <a:rPr lang="en-IE" sz="1200" dirty="0" smtClean="0"/>
              <a:t> </a:t>
            </a:r>
            <a:endParaRPr lang="en-IE" sz="1200" dirty="0"/>
          </a:p>
          <a:p>
            <a:pPr marL="0" indent="0" fontAlgn="auto">
              <a:spcAft>
                <a:spcPts val="0"/>
              </a:spcAft>
              <a:buNone/>
              <a:defRPr/>
            </a:pPr>
            <a:endParaRPr lang="en-IE" sz="1200" dirty="0" smtClean="0">
              <a:hlinkClick r:id="rId5"/>
            </a:endParaRPr>
          </a:p>
          <a:p>
            <a:pPr marL="0" indent="0" fontAlgn="auto">
              <a:spcAft>
                <a:spcPts val="0"/>
              </a:spcAft>
              <a:buNone/>
              <a:defRPr/>
            </a:pPr>
            <a:endParaRPr lang="en-IE" sz="1200" dirty="0" smtClean="0">
              <a:hlinkClick r:id="rId5"/>
            </a:endParaRPr>
          </a:p>
          <a:p>
            <a:pPr marL="0" indent="0" fontAlgn="auto">
              <a:spcAft>
                <a:spcPts val="0"/>
              </a:spcAft>
              <a:buNone/>
              <a:defRPr/>
            </a:pPr>
            <a:endParaRPr lang="en-IE" sz="1200" dirty="0" smtClean="0">
              <a:hlinkClick r:id="rId5"/>
            </a:endParaRPr>
          </a:p>
          <a:p>
            <a:pPr marL="0" indent="0" fontAlgn="auto">
              <a:spcAft>
                <a:spcPts val="0"/>
              </a:spcAft>
              <a:buNone/>
              <a:defRPr/>
            </a:pPr>
            <a:endParaRPr lang="en-IE" sz="800" dirty="0" smtClean="0">
              <a:hlinkClick r:id="rId5"/>
            </a:endParaRPr>
          </a:p>
          <a:p>
            <a:pPr marL="0" indent="0" fontAlgn="auto">
              <a:spcAft>
                <a:spcPts val="0"/>
              </a:spcAft>
              <a:buNone/>
              <a:defRPr/>
            </a:pPr>
            <a:r>
              <a:rPr lang="en-IE" sz="1200" dirty="0" smtClean="0">
                <a:hlinkClick r:id="rId5"/>
              </a:rPr>
              <a:t>www.hpsc.ie</a:t>
            </a:r>
            <a:r>
              <a:rPr lang="en-IE" sz="1200" dirty="0" smtClean="0"/>
              <a:t> </a:t>
            </a:r>
            <a:endParaRPr lang="en-IE" sz="1200" dirty="0"/>
          </a:p>
        </p:txBody>
      </p:sp>
      <p:sp>
        <p:nvSpPr>
          <p:cNvPr id="14" name="TextBox 13"/>
          <p:cNvSpPr txBox="1"/>
          <p:nvPr/>
        </p:nvSpPr>
        <p:spPr>
          <a:xfrm>
            <a:off x="0" y="44624"/>
            <a:ext cx="3995936" cy="646331"/>
          </a:xfrm>
          <a:prstGeom prst="rect">
            <a:avLst/>
          </a:prstGeom>
          <a:noFill/>
        </p:spPr>
        <p:txBody>
          <a:bodyPr wrap="square" rtlCol="0">
            <a:spAutoFit/>
          </a:bodyPr>
          <a:lstStyle/>
          <a:p>
            <a:r>
              <a:rPr lang="en-IE" sz="3600" dirty="0" smtClean="0"/>
              <a:t>STIs in Ireland, 2016</a:t>
            </a:r>
            <a:endParaRPr lang="en-IE" sz="3600" dirty="0"/>
          </a:p>
        </p:txBody>
      </p:sp>
      <p:sp>
        <p:nvSpPr>
          <p:cNvPr id="15" name="TextBox 14"/>
          <p:cNvSpPr txBox="1"/>
          <p:nvPr/>
        </p:nvSpPr>
        <p:spPr>
          <a:xfrm>
            <a:off x="-23610" y="665102"/>
            <a:ext cx="3528392" cy="461665"/>
          </a:xfrm>
          <a:prstGeom prst="rect">
            <a:avLst/>
          </a:prstGeom>
          <a:noFill/>
        </p:spPr>
        <p:txBody>
          <a:bodyPr wrap="square" rtlCol="0">
            <a:spAutoFit/>
          </a:bodyPr>
          <a:lstStyle/>
          <a:p>
            <a:r>
              <a:rPr lang="en-IE" sz="2400" dirty="0" smtClean="0">
                <a:solidFill>
                  <a:schemeClr val="bg1">
                    <a:lumMod val="75000"/>
                  </a:schemeClr>
                </a:solidFill>
              </a:rPr>
              <a:t>Provisional Data</a:t>
            </a:r>
            <a:endParaRPr lang="en-IE" sz="2400" dirty="0">
              <a:solidFill>
                <a:schemeClr val="bg1">
                  <a:lumMod val="75000"/>
                </a:schemeClr>
              </a:solidFill>
            </a:endParaRPr>
          </a:p>
        </p:txBody>
      </p:sp>
      <p:sp>
        <p:nvSpPr>
          <p:cNvPr id="10" name="Subtitle 2"/>
          <p:cNvSpPr txBox="1">
            <a:spLocks/>
          </p:cNvSpPr>
          <p:nvPr/>
        </p:nvSpPr>
        <p:spPr bwMode="auto">
          <a:xfrm>
            <a:off x="395535" y="1484784"/>
            <a:ext cx="5328593" cy="505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914400" rtl="0" eaLnBrk="1" fontAlgn="base" latinLnBrk="0"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914400" rtl="0" eaLnBrk="1" fontAlgn="base" latinLnBrk="0"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914400" rtl="0" eaLnBrk="1" fontAlgn="base" latinLnBrk="0"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None/>
              <a:defRPr/>
            </a:pPr>
            <a:r>
              <a:rPr lang="en-IE" sz="2000" dirty="0"/>
              <a:t>These slides present </a:t>
            </a:r>
            <a:r>
              <a:rPr lang="en-IE" sz="2000" b="1" dirty="0"/>
              <a:t>provisional</a:t>
            </a:r>
            <a:r>
              <a:rPr lang="en-IE" sz="2000" dirty="0"/>
              <a:t> data on </a:t>
            </a:r>
            <a:r>
              <a:rPr lang="en-IE" sz="2000" dirty="0" smtClean="0"/>
              <a:t>STIs </a:t>
            </a:r>
            <a:r>
              <a:rPr lang="en-IE" sz="2000" dirty="0"/>
              <a:t>notified to HPSC during </a:t>
            </a:r>
            <a:r>
              <a:rPr lang="en-IE" sz="2000" dirty="0" smtClean="0"/>
              <a:t>2016 </a:t>
            </a:r>
            <a:r>
              <a:rPr lang="en-IE" sz="2000" dirty="0"/>
              <a:t>via </a:t>
            </a:r>
            <a:r>
              <a:rPr lang="en-IE" sz="2000" dirty="0" smtClean="0"/>
              <a:t>CIDR.</a:t>
            </a:r>
          </a:p>
          <a:p>
            <a:pPr marL="0" indent="0" fontAlgn="auto">
              <a:spcAft>
                <a:spcPts val="0"/>
              </a:spcAft>
              <a:buNone/>
              <a:defRPr/>
            </a:pPr>
            <a:endParaRPr lang="en-IE" sz="2000" dirty="0"/>
          </a:p>
          <a:p>
            <a:pPr marL="0" indent="0" fontAlgn="auto">
              <a:spcAft>
                <a:spcPts val="0"/>
              </a:spcAft>
              <a:buNone/>
              <a:defRPr/>
            </a:pPr>
            <a:r>
              <a:rPr lang="en-IE" sz="2000" dirty="0"/>
              <a:t>Following data validation a more detailed report on the epidemiology of STIs for 2016 will be produced. </a:t>
            </a:r>
          </a:p>
          <a:p>
            <a:pPr marL="0" indent="0" fontAlgn="auto">
              <a:spcBef>
                <a:spcPts val="0"/>
              </a:spcBef>
              <a:spcAft>
                <a:spcPts val="0"/>
              </a:spcAft>
              <a:buNone/>
              <a:defRPr/>
            </a:pPr>
            <a:endParaRPr lang="en-IE" sz="2000" dirty="0"/>
          </a:p>
          <a:p>
            <a:pPr marL="0" indent="0" fontAlgn="auto">
              <a:spcAft>
                <a:spcPts val="0"/>
              </a:spcAft>
              <a:buNone/>
              <a:defRPr/>
            </a:pPr>
            <a:r>
              <a:rPr lang="en-IE" sz="2000" dirty="0" smtClean="0"/>
              <a:t>Aggregate </a:t>
            </a:r>
            <a:r>
              <a:rPr lang="en-IE" sz="2000" dirty="0"/>
              <a:t>data on </a:t>
            </a:r>
            <a:r>
              <a:rPr lang="en-IE" sz="2000" dirty="0" err="1"/>
              <a:t>ano</a:t>
            </a:r>
            <a:r>
              <a:rPr lang="en-IE" sz="2000" dirty="0"/>
              <a:t>-genital warts (AGW) and non-specific urethritis (NSU) are reported to HPSC on a bi-annual basis from </a:t>
            </a:r>
            <a:r>
              <a:rPr lang="en-IE" sz="2000" dirty="0" smtClean="0"/>
              <a:t>Depts. </a:t>
            </a:r>
            <a:r>
              <a:rPr lang="en-IE" sz="2000" dirty="0"/>
              <a:t>of Public Health and are </a:t>
            </a:r>
            <a:r>
              <a:rPr lang="en-IE" sz="2000" b="1" dirty="0"/>
              <a:t>reported separately </a:t>
            </a:r>
            <a:r>
              <a:rPr lang="en-IE" sz="2000" dirty="0" smtClean="0"/>
              <a:t>. </a:t>
            </a:r>
          </a:p>
          <a:p>
            <a:pPr marL="0" indent="0" fontAlgn="auto">
              <a:spcAft>
                <a:spcPts val="0"/>
              </a:spcAft>
              <a:buNone/>
              <a:defRPr/>
            </a:pPr>
            <a:endParaRPr lang="en-IE" sz="2000" dirty="0"/>
          </a:p>
          <a:p>
            <a:pPr marL="0" indent="0" fontAlgn="auto">
              <a:spcAft>
                <a:spcPts val="0"/>
              </a:spcAft>
              <a:buNone/>
              <a:defRPr/>
            </a:pPr>
            <a:r>
              <a:rPr lang="en-IE" sz="2000" dirty="0"/>
              <a:t>HIV, hepatitis B and sexually transmitted enteric infections (STEI), such as shigellosis, are notified via CIDR and are </a:t>
            </a:r>
            <a:r>
              <a:rPr lang="en-IE" sz="2000" b="1" dirty="0"/>
              <a:t>reported separately </a:t>
            </a:r>
          </a:p>
        </p:txBody>
      </p:sp>
      <p:grpSp>
        <p:nvGrpSpPr>
          <p:cNvPr id="16" name="Group 15"/>
          <p:cNvGrpSpPr/>
          <p:nvPr/>
        </p:nvGrpSpPr>
        <p:grpSpPr>
          <a:xfrm>
            <a:off x="7202870" y="6221352"/>
            <a:ext cx="1941130" cy="631181"/>
            <a:chOff x="115151" y="5733256"/>
            <a:chExt cx="1941130" cy="674976"/>
          </a:xfrm>
        </p:grpSpPr>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5151" y="5733256"/>
              <a:ext cx="883526" cy="674976"/>
            </a:xfrm>
            <a:prstGeom prst="rect">
              <a:avLst/>
            </a:prstGeom>
          </p:spPr>
        </p:pic>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2313" y="5777051"/>
              <a:ext cx="943968" cy="587386"/>
            </a:xfrm>
            <a:prstGeom prst="rect">
              <a:avLst/>
            </a:prstGeom>
          </p:spPr>
        </p:pic>
      </p:grpSp>
    </p:spTree>
    <p:extLst>
      <p:ext uri="{BB962C8B-B14F-4D97-AF65-F5344CB8AC3E}">
        <p14:creationId xmlns:p14="http://schemas.microsoft.com/office/powerpoint/2010/main" val="41212162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3610" y="-1305"/>
            <a:ext cx="9167610" cy="0"/>
          </a:xfrm>
          <a:prstGeom prst="line">
            <a:avLst/>
          </a:prstGeom>
          <a:ln w="63500"/>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p:nvCxnSpPr>
        <p:spPr>
          <a:xfrm flipV="1">
            <a:off x="0" y="1126767"/>
            <a:ext cx="4333789" cy="2685"/>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Subtitle 2"/>
          <p:cNvSpPr txBox="1">
            <a:spLocks/>
          </p:cNvSpPr>
          <p:nvPr/>
        </p:nvSpPr>
        <p:spPr bwMode="auto">
          <a:xfrm>
            <a:off x="467545" y="1594886"/>
            <a:ext cx="7732488" cy="4426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914400" rtl="0" eaLnBrk="1" fontAlgn="base" latinLnBrk="0"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914400" rtl="0" eaLnBrk="1" fontAlgn="base" latinLnBrk="0"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914400" rtl="0" eaLnBrk="1" fontAlgn="base" latinLnBrk="0"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None/>
              <a:defRPr/>
            </a:pPr>
            <a:r>
              <a:rPr lang="en-IE" sz="2000" dirty="0" smtClean="0"/>
              <a:t>The </a:t>
            </a:r>
            <a:r>
              <a:rPr lang="en-IE" sz="2000" dirty="0"/>
              <a:t>Irish case definition for syphilis </a:t>
            </a:r>
            <a:r>
              <a:rPr lang="en-IE" sz="2000" dirty="0" smtClean="0"/>
              <a:t>was further refined on </a:t>
            </a:r>
            <a:r>
              <a:rPr lang="en-IE" sz="2000" dirty="0"/>
              <a:t>1st July, 2016, and from this date, </a:t>
            </a:r>
            <a:r>
              <a:rPr lang="en-IE" sz="2000" dirty="0" smtClean="0"/>
              <a:t>syphilis notifications which meet the updated laboratory criteria are assumed to be early infectious syphilis. </a:t>
            </a:r>
          </a:p>
          <a:p>
            <a:pPr marL="0" indent="0" fontAlgn="auto">
              <a:spcAft>
                <a:spcPts val="0"/>
              </a:spcAft>
              <a:buNone/>
              <a:defRPr/>
            </a:pPr>
            <a:endParaRPr lang="en-IE" sz="2000" dirty="0"/>
          </a:p>
          <a:p>
            <a:pPr marL="0" indent="0" fontAlgn="auto">
              <a:spcAft>
                <a:spcPts val="0"/>
              </a:spcAft>
              <a:buNone/>
              <a:defRPr/>
            </a:pPr>
            <a:r>
              <a:rPr lang="en-IE" sz="2000" dirty="0" smtClean="0"/>
              <a:t>Syphilis re-infections and cases which are deemed </a:t>
            </a:r>
            <a:r>
              <a:rPr lang="en-IE" sz="2000" dirty="0"/>
              <a:t>clinically to be early infectious </a:t>
            </a:r>
            <a:r>
              <a:rPr lang="en-IE" sz="2000" dirty="0" smtClean="0"/>
              <a:t>syphilis continue to be notifiable.</a:t>
            </a:r>
          </a:p>
          <a:p>
            <a:pPr marL="0" indent="0" fontAlgn="auto">
              <a:spcAft>
                <a:spcPts val="0"/>
              </a:spcAft>
              <a:buNone/>
              <a:defRPr/>
            </a:pPr>
            <a:endParaRPr lang="en-IE" sz="2000" dirty="0" smtClean="0"/>
          </a:p>
          <a:p>
            <a:pPr marL="0" indent="0" fontAlgn="auto">
              <a:spcAft>
                <a:spcPts val="0"/>
              </a:spcAft>
              <a:buNone/>
              <a:defRPr/>
            </a:pPr>
            <a:r>
              <a:rPr lang="en-IE" sz="2000" dirty="0" smtClean="0"/>
              <a:t>Data </a:t>
            </a:r>
            <a:r>
              <a:rPr lang="en-IE" sz="2000" dirty="0"/>
              <a:t>reported here are provisional which may change following clinical </a:t>
            </a:r>
            <a:r>
              <a:rPr lang="en-IE" sz="2000" dirty="0" smtClean="0"/>
              <a:t>review.</a:t>
            </a:r>
          </a:p>
          <a:p>
            <a:pPr marL="0" indent="0" fontAlgn="auto">
              <a:spcAft>
                <a:spcPts val="0"/>
              </a:spcAft>
              <a:buNone/>
              <a:defRPr/>
            </a:pPr>
            <a:endParaRPr lang="en-IE" sz="2000" dirty="0"/>
          </a:p>
          <a:p>
            <a:pPr marL="0" indent="0" fontAlgn="auto">
              <a:spcAft>
                <a:spcPts val="0"/>
              </a:spcAft>
              <a:buNone/>
              <a:defRPr/>
            </a:pPr>
            <a:r>
              <a:rPr lang="en-IE" sz="2000" dirty="0" smtClean="0"/>
              <a:t>The rationale behind the updated case definition is summarised in an </a:t>
            </a:r>
            <a:r>
              <a:rPr lang="en-IE" sz="2000" dirty="0" err="1" smtClean="0"/>
              <a:t>Epi</a:t>
            </a:r>
            <a:r>
              <a:rPr lang="en-IE" sz="2000" dirty="0" smtClean="0"/>
              <a:t> Insight </a:t>
            </a:r>
            <a:r>
              <a:rPr lang="en-IE" sz="2000" dirty="0"/>
              <a:t>article </a:t>
            </a:r>
            <a:r>
              <a:rPr lang="en-IE" sz="2000" dirty="0" smtClean="0"/>
              <a:t>available at:</a:t>
            </a:r>
          </a:p>
          <a:p>
            <a:pPr marL="0" indent="0" fontAlgn="auto">
              <a:spcAft>
                <a:spcPts val="0"/>
              </a:spcAft>
              <a:buNone/>
              <a:defRPr/>
            </a:pPr>
            <a:r>
              <a:rPr lang="en-IE" sz="2000" dirty="0" smtClean="0"/>
              <a:t> </a:t>
            </a:r>
            <a:r>
              <a:rPr lang="en-IE" sz="1500" dirty="0">
                <a:hlinkClick r:id="rId2"/>
              </a:rPr>
              <a:t>http://</a:t>
            </a:r>
            <a:r>
              <a:rPr lang="en-IE" sz="1500" dirty="0" smtClean="0">
                <a:hlinkClick r:id="rId2"/>
              </a:rPr>
              <a:t>ndsc.newsweaver.ie/epiinsight/x6pcgkfavoy10gkzp9yxn5?a=1&amp;p=50495690&amp;t=17517774</a:t>
            </a:r>
            <a:endParaRPr lang="en-IE" sz="1500" dirty="0" smtClean="0"/>
          </a:p>
          <a:p>
            <a:pPr marL="0" indent="0" fontAlgn="auto">
              <a:spcAft>
                <a:spcPts val="0"/>
              </a:spcAft>
              <a:buNone/>
              <a:defRPr/>
            </a:pPr>
            <a:endParaRPr lang="en-IE" sz="2000" dirty="0"/>
          </a:p>
        </p:txBody>
      </p:sp>
      <p:sp>
        <p:nvSpPr>
          <p:cNvPr id="14" name="TextBox 13"/>
          <p:cNvSpPr txBox="1"/>
          <p:nvPr/>
        </p:nvSpPr>
        <p:spPr>
          <a:xfrm>
            <a:off x="-1" y="44624"/>
            <a:ext cx="4560195" cy="646331"/>
          </a:xfrm>
          <a:prstGeom prst="rect">
            <a:avLst/>
          </a:prstGeom>
          <a:noFill/>
        </p:spPr>
        <p:txBody>
          <a:bodyPr wrap="square" rtlCol="0">
            <a:spAutoFit/>
          </a:bodyPr>
          <a:lstStyle/>
          <a:p>
            <a:r>
              <a:rPr lang="en-IE" sz="3600" dirty="0" smtClean="0"/>
              <a:t>Syphilis Case Definition</a:t>
            </a:r>
            <a:endParaRPr lang="en-IE" sz="3600" dirty="0"/>
          </a:p>
        </p:txBody>
      </p:sp>
      <p:sp>
        <p:nvSpPr>
          <p:cNvPr id="15" name="TextBox 14"/>
          <p:cNvSpPr txBox="1"/>
          <p:nvPr/>
        </p:nvSpPr>
        <p:spPr>
          <a:xfrm>
            <a:off x="-23610" y="665102"/>
            <a:ext cx="3528392" cy="461665"/>
          </a:xfrm>
          <a:prstGeom prst="rect">
            <a:avLst/>
          </a:prstGeom>
          <a:noFill/>
        </p:spPr>
        <p:txBody>
          <a:bodyPr wrap="square" rtlCol="0">
            <a:spAutoFit/>
          </a:bodyPr>
          <a:lstStyle/>
          <a:p>
            <a:r>
              <a:rPr lang="en-IE" sz="2400" dirty="0" smtClean="0">
                <a:solidFill>
                  <a:schemeClr val="bg1">
                    <a:lumMod val="75000"/>
                  </a:schemeClr>
                </a:solidFill>
              </a:rPr>
              <a:t>Updated on 1</a:t>
            </a:r>
            <a:r>
              <a:rPr lang="en-IE" sz="2400" baseline="30000" dirty="0" smtClean="0">
                <a:solidFill>
                  <a:schemeClr val="bg1">
                    <a:lumMod val="75000"/>
                  </a:schemeClr>
                </a:solidFill>
              </a:rPr>
              <a:t>st</a:t>
            </a:r>
            <a:r>
              <a:rPr lang="en-IE" sz="2400" dirty="0" smtClean="0">
                <a:solidFill>
                  <a:schemeClr val="bg1">
                    <a:lumMod val="75000"/>
                  </a:schemeClr>
                </a:solidFill>
              </a:rPr>
              <a:t> July, 2016</a:t>
            </a:r>
            <a:endParaRPr lang="en-IE" sz="2400" dirty="0">
              <a:solidFill>
                <a:schemeClr val="bg1">
                  <a:lumMod val="75000"/>
                </a:schemeClr>
              </a:solidFill>
            </a:endParaRPr>
          </a:p>
        </p:txBody>
      </p:sp>
      <p:grpSp>
        <p:nvGrpSpPr>
          <p:cNvPr id="17" name="Group 16"/>
          <p:cNvGrpSpPr/>
          <p:nvPr/>
        </p:nvGrpSpPr>
        <p:grpSpPr>
          <a:xfrm>
            <a:off x="7202870" y="6221352"/>
            <a:ext cx="1941130" cy="631181"/>
            <a:chOff x="115151" y="5733256"/>
            <a:chExt cx="1941130" cy="674976"/>
          </a:xfrm>
        </p:grpSpPr>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151" y="5733256"/>
              <a:ext cx="883526" cy="674976"/>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2313" y="5777051"/>
              <a:ext cx="943968" cy="587386"/>
            </a:xfrm>
            <a:prstGeom prst="rect">
              <a:avLst/>
            </a:prstGeom>
          </p:spPr>
        </p:pic>
      </p:grpSp>
      <p:cxnSp>
        <p:nvCxnSpPr>
          <p:cNvPr id="11" name="Straight Connector 10"/>
          <p:cNvCxnSpPr/>
          <p:nvPr/>
        </p:nvCxnSpPr>
        <p:spPr>
          <a:xfrm>
            <a:off x="-180528" y="6858000"/>
            <a:ext cx="9550734" cy="0"/>
          </a:xfrm>
          <a:prstGeom prst="line">
            <a:avLst/>
          </a:prstGeom>
          <a:ln w="317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60693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3610" y="-1305"/>
            <a:ext cx="9167610" cy="0"/>
          </a:xfrm>
          <a:prstGeom prst="line">
            <a:avLst/>
          </a:prstGeom>
          <a:ln w="63500"/>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p:nvCxnSpPr>
        <p:spPr>
          <a:xfrm>
            <a:off x="0" y="1129452"/>
            <a:ext cx="3851920"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 y="44624"/>
            <a:ext cx="4560195" cy="646331"/>
          </a:xfrm>
          <a:prstGeom prst="rect">
            <a:avLst/>
          </a:prstGeom>
          <a:noFill/>
        </p:spPr>
        <p:txBody>
          <a:bodyPr wrap="square" rtlCol="0">
            <a:spAutoFit/>
          </a:bodyPr>
          <a:lstStyle/>
          <a:p>
            <a:r>
              <a:rPr lang="en-IE" sz="3600" dirty="0" smtClean="0"/>
              <a:t>STIs on the rise</a:t>
            </a:r>
            <a:endParaRPr lang="en-IE" sz="3600" dirty="0"/>
          </a:p>
        </p:txBody>
      </p:sp>
      <p:sp>
        <p:nvSpPr>
          <p:cNvPr id="15" name="TextBox 14"/>
          <p:cNvSpPr txBox="1"/>
          <p:nvPr/>
        </p:nvSpPr>
        <p:spPr>
          <a:xfrm>
            <a:off x="-23610" y="665102"/>
            <a:ext cx="4163562" cy="461665"/>
          </a:xfrm>
          <a:prstGeom prst="rect">
            <a:avLst/>
          </a:prstGeom>
          <a:noFill/>
        </p:spPr>
        <p:txBody>
          <a:bodyPr wrap="square" rtlCol="0">
            <a:spAutoFit/>
          </a:bodyPr>
          <a:lstStyle/>
          <a:p>
            <a:r>
              <a:rPr lang="en-IE" sz="2400" dirty="0" smtClean="0">
                <a:solidFill>
                  <a:schemeClr val="bg1">
                    <a:lumMod val="75000"/>
                  </a:schemeClr>
                </a:solidFill>
              </a:rPr>
              <a:t>10% increase compared to 2015</a:t>
            </a:r>
            <a:endParaRPr lang="en-IE" sz="2400" dirty="0">
              <a:solidFill>
                <a:schemeClr val="bg1">
                  <a:lumMod val="75000"/>
                </a:schemeClr>
              </a:solidFill>
            </a:endParaRPr>
          </a:p>
        </p:txBody>
      </p:sp>
      <p:grpSp>
        <p:nvGrpSpPr>
          <p:cNvPr id="17" name="Group 16"/>
          <p:cNvGrpSpPr/>
          <p:nvPr/>
        </p:nvGrpSpPr>
        <p:grpSpPr>
          <a:xfrm>
            <a:off x="7202870" y="6221352"/>
            <a:ext cx="1941130" cy="631181"/>
            <a:chOff x="115151" y="5733256"/>
            <a:chExt cx="1941130" cy="674976"/>
          </a:xfrm>
        </p:grpSpPr>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151" y="5733256"/>
              <a:ext cx="883526" cy="674976"/>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313" y="5777051"/>
              <a:ext cx="943968" cy="587386"/>
            </a:xfrm>
            <a:prstGeom prst="rect">
              <a:avLst/>
            </a:prstGeom>
          </p:spPr>
        </p:pic>
      </p:grpSp>
      <p:cxnSp>
        <p:nvCxnSpPr>
          <p:cNvPr id="11" name="Straight Connector 10"/>
          <p:cNvCxnSpPr/>
          <p:nvPr/>
        </p:nvCxnSpPr>
        <p:spPr>
          <a:xfrm>
            <a:off x="-180528" y="6858000"/>
            <a:ext cx="9550734" cy="0"/>
          </a:xfrm>
          <a:prstGeom prst="line">
            <a:avLst/>
          </a:prstGeom>
          <a:ln w="317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Table 2"/>
          <p:cNvGraphicFramePr>
            <a:graphicFrameLocks noGrp="1"/>
          </p:cNvGraphicFramePr>
          <p:nvPr>
            <p:extLst>
              <p:ext uri="{D42A27DB-BD31-4B8C-83A1-F6EECF244321}">
                <p14:modId xmlns:p14="http://schemas.microsoft.com/office/powerpoint/2010/main" val="1970535004"/>
              </p:ext>
            </p:extLst>
          </p:nvPr>
        </p:nvGraphicFramePr>
        <p:xfrm>
          <a:off x="683568" y="1700808"/>
          <a:ext cx="7272809" cy="4392490"/>
        </p:xfrm>
        <a:graphic>
          <a:graphicData uri="http://schemas.openxmlformats.org/drawingml/2006/table">
            <a:tbl>
              <a:tblPr/>
              <a:tblGrid>
                <a:gridCol w="3919335"/>
                <a:gridCol w="995387"/>
                <a:gridCol w="995387"/>
                <a:gridCol w="1362700"/>
              </a:tblGrid>
              <a:tr h="427742">
                <a:tc rowSpan="2">
                  <a:txBody>
                    <a:bodyPr/>
                    <a:lstStyle/>
                    <a:p>
                      <a:pPr algn="l" rtl="0" fontAlgn="ctr"/>
                      <a:r>
                        <a:rPr lang="en-IE" sz="1800" b="1" i="0" u="none" strike="noStrike" dirty="0">
                          <a:solidFill>
                            <a:srgbClr val="FFFFFF"/>
                          </a:solidFill>
                          <a:effectLst/>
                          <a:latin typeface="Calibri"/>
                        </a:rPr>
                        <a:t> STI</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BD97"/>
                    </a:solidFill>
                  </a:tcPr>
                </a:tc>
                <a:tc>
                  <a:txBody>
                    <a:bodyPr/>
                    <a:lstStyle/>
                    <a:p>
                      <a:pPr algn="ctr" rtl="0" fontAlgn="ctr"/>
                      <a:r>
                        <a:rPr lang="en-IE" sz="1800" b="1" i="0" u="none" strike="noStrike" dirty="0">
                          <a:solidFill>
                            <a:srgbClr val="FFFFFF"/>
                          </a:solidFill>
                          <a:effectLst/>
                          <a:latin typeface="Calibri"/>
                        </a:rPr>
                        <a:t>2016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4BD97"/>
                    </a:solidFill>
                  </a:tcPr>
                </a:tc>
                <a:tc>
                  <a:txBody>
                    <a:bodyPr/>
                    <a:lstStyle/>
                    <a:p>
                      <a:pPr algn="ctr" rtl="0" fontAlgn="ctr"/>
                      <a:r>
                        <a:rPr lang="en-IE" sz="1800" b="1" i="0" u="none" strike="noStrike" dirty="0">
                          <a:solidFill>
                            <a:srgbClr val="FFFFFF"/>
                          </a:solidFill>
                          <a:effectLst/>
                          <a:latin typeface="Calibri"/>
                        </a:rPr>
                        <a:t>2015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4BD97"/>
                    </a:solidFill>
                  </a:tcPr>
                </a:tc>
                <a:tc>
                  <a:txBody>
                    <a:bodyPr/>
                    <a:lstStyle/>
                    <a:p>
                      <a:pPr algn="ctr" rtl="0" fontAlgn="ctr"/>
                      <a:r>
                        <a:rPr lang="en-IE" sz="1800" b="1" i="0" u="none" strike="noStrike" dirty="0">
                          <a:solidFill>
                            <a:srgbClr val="FFFFFF"/>
                          </a:solidFill>
                          <a:effectLst/>
                          <a:latin typeface="Calibri"/>
                        </a:rPr>
                        <a:t>% change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C4BD97"/>
                    </a:solidFill>
                  </a:tcPr>
                </a:tc>
              </a:tr>
              <a:tr h="342194">
                <a:tc vMerge="1">
                  <a:txBody>
                    <a:bodyPr/>
                    <a:lstStyle/>
                    <a:p>
                      <a:endParaRPr lang="en-IE"/>
                    </a:p>
                  </a:txBody>
                  <a:tcPr/>
                </a:tc>
                <a:tc>
                  <a:txBody>
                    <a:bodyPr/>
                    <a:lstStyle/>
                    <a:p>
                      <a:pPr algn="ctr" rtl="0" fontAlgn="ctr"/>
                      <a:r>
                        <a:rPr lang="en-IE" sz="1800" b="1" i="0" u="none" strike="noStrike" dirty="0">
                          <a:solidFill>
                            <a:srgbClr val="FFFFFF"/>
                          </a:solidFill>
                          <a:effectLst/>
                          <a:latin typeface="Calibri"/>
                        </a:rPr>
                        <a:t>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4BD97"/>
                    </a:solidFill>
                  </a:tcPr>
                </a:tc>
                <a:tc>
                  <a:txBody>
                    <a:bodyPr/>
                    <a:lstStyle/>
                    <a:p>
                      <a:pPr algn="ctr" rtl="0" fontAlgn="ctr"/>
                      <a:r>
                        <a:rPr lang="en-IE" sz="1800" b="1" i="0" u="none" strike="noStrike" dirty="0">
                          <a:solidFill>
                            <a:srgbClr val="FFFFFF"/>
                          </a:solidFill>
                          <a:effectLst/>
                          <a:latin typeface="Calibri"/>
                        </a:rPr>
                        <a:t>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4BD97"/>
                    </a:solidFill>
                  </a:tcPr>
                </a:tc>
                <a:tc>
                  <a:txBody>
                    <a:bodyPr/>
                    <a:lstStyle/>
                    <a:p>
                      <a:pPr algn="ctr" rtl="0" fontAlgn="ctr"/>
                      <a:r>
                        <a:rPr lang="en-IE" sz="1800" b="1" i="0" u="none" strike="noStrike" dirty="0">
                          <a:solidFill>
                            <a:srgbClr val="FFFFFF"/>
                          </a:solidFill>
                          <a:effectLst/>
                          <a:latin typeface="Calibri"/>
                        </a:rPr>
                        <a:t>2015 -2016</a:t>
                      </a: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4BD97"/>
                    </a:solidFill>
                  </a:tcPr>
                </a:tc>
              </a:tr>
              <a:tr h="402506">
                <a:tc>
                  <a:txBody>
                    <a:bodyPr/>
                    <a:lstStyle/>
                    <a:p>
                      <a:pPr algn="l" rtl="0" fontAlgn="ctr"/>
                      <a:r>
                        <a:rPr lang="en-IE" sz="2000" b="0" i="0" u="none" strike="noStrike">
                          <a:solidFill>
                            <a:srgbClr val="000000"/>
                          </a:solidFill>
                          <a:effectLst/>
                          <a:latin typeface="Calibri"/>
                        </a:rPr>
                        <a:t>Chancroid</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rtl="0" fontAlgn="b"/>
                      <a:r>
                        <a:rPr lang="en-IE" sz="2000" b="0" i="0" u="none" strike="noStrike">
                          <a:solidFill>
                            <a:srgbClr val="000000"/>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rtl="0" fontAlgn="b"/>
                      <a:r>
                        <a:rPr lang="en-IE" sz="2000" b="0" i="0" u="none" strike="noStrike">
                          <a:solidFill>
                            <a:srgbClr val="000000"/>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rtl="0" fontAlgn="b"/>
                      <a:r>
                        <a:rPr lang="en-IE" sz="2000" b="0" i="0" u="none" strike="noStrike" dirty="0">
                          <a:solidFill>
                            <a:srgbClr val="000000"/>
                          </a:solidFill>
                          <a:effectLst/>
                          <a:latin typeface="Calibri"/>
                        </a:rPr>
                        <a:t>-</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r>
              <a:tr h="402506">
                <a:tc>
                  <a:txBody>
                    <a:bodyPr/>
                    <a:lstStyle/>
                    <a:p>
                      <a:pPr algn="l" rtl="0" fontAlgn="ctr"/>
                      <a:r>
                        <a:rPr lang="en-IE" sz="2000" b="0" i="1" u="none" strike="noStrike">
                          <a:solidFill>
                            <a:srgbClr val="000000"/>
                          </a:solidFill>
                          <a:effectLst/>
                          <a:latin typeface="Calibri"/>
                        </a:rPr>
                        <a:t>Chlamydia trachomatis</a:t>
                      </a:r>
                      <a:r>
                        <a:rPr lang="en-IE" sz="2000" b="0" i="0" u="none" strike="noStrike">
                          <a:solidFill>
                            <a:srgbClr val="000000"/>
                          </a:solidFill>
                          <a:effectLst/>
                          <a:latin typeface="Calibri"/>
                        </a:rPr>
                        <a:t> infection</a:t>
                      </a:r>
                      <a:endParaRPr lang="en-IE" sz="2000" b="0" i="1" u="none" strike="noStrike">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0" u="none" strike="noStrike" dirty="0">
                          <a:solidFill>
                            <a:srgbClr val="000000"/>
                          </a:solidFill>
                          <a:effectLst/>
                          <a:latin typeface="Calibri"/>
                        </a:rPr>
                        <a:t>6,896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0" u="none" strike="noStrike" dirty="0">
                          <a:solidFill>
                            <a:srgbClr val="000000"/>
                          </a:solidFill>
                          <a:effectLst/>
                          <a:latin typeface="Calibri"/>
                        </a:rPr>
                        <a:t>6,787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1" u="none" strike="noStrike" dirty="0" smtClean="0">
                          <a:solidFill>
                            <a:srgbClr val="000000"/>
                          </a:solidFill>
                          <a:effectLst/>
                          <a:latin typeface="Calibri"/>
                        </a:rPr>
                        <a:t>+1.6</a:t>
                      </a:r>
                      <a:endParaRPr lang="en-IE" sz="2000" b="0" i="1"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r>
              <a:tr h="402506">
                <a:tc>
                  <a:txBody>
                    <a:bodyPr/>
                    <a:lstStyle/>
                    <a:p>
                      <a:pPr algn="l" rtl="0" fontAlgn="ctr"/>
                      <a:r>
                        <a:rPr lang="en-IE" sz="2000" b="0" i="0" u="none" strike="noStrike">
                          <a:solidFill>
                            <a:srgbClr val="000000"/>
                          </a:solidFill>
                          <a:effectLst/>
                          <a:latin typeface="Calibri"/>
                        </a:rPr>
                        <a:t>Gonorrhoea</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0" u="none" strike="noStrike">
                          <a:solidFill>
                            <a:srgbClr val="000000"/>
                          </a:solidFill>
                          <a:effectLst/>
                          <a:latin typeface="Calibri"/>
                        </a:rPr>
                        <a:t>1,958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0" u="none" strike="noStrike" dirty="0">
                          <a:solidFill>
                            <a:srgbClr val="000000"/>
                          </a:solidFill>
                          <a:effectLst/>
                          <a:latin typeface="Calibri"/>
                        </a:rPr>
                        <a:t>1,294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1" u="none" strike="noStrike" dirty="0" smtClean="0">
                          <a:solidFill>
                            <a:srgbClr val="000000"/>
                          </a:solidFill>
                          <a:effectLst/>
                          <a:latin typeface="Calibri"/>
                        </a:rPr>
                        <a:t>+51.3</a:t>
                      </a:r>
                      <a:endParaRPr lang="en-IE" sz="2000" b="0" i="1"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r>
              <a:tr h="402506">
                <a:tc>
                  <a:txBody>
                    <a:bodyPr/>
                    <a:lstStyle/>
                    <a:p>
                      <a:pPr algn="l" rtl="0" fontAlgn="ctr"/>
                      <a:r>
                        <a:rPr lang="en-IE" sz="2000" b="0" i="0" u="none" strike="noStrike">
                          <a:solidFill>
                            <a:srgbClr val="000000"/>
                          </a:solidFill>
                          <a:effectLst/>
                          <a:latin typeface="Calibri"/>
                        </a:rPr>
                        <a:t>Granuloma inguinale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0" u="none" strike="noStrike">
                          <a:solidFill>
                            <a:srgbClr val="000000"/>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0" u="none" strike="noStrike" dirty="0">
                          <a:solidFill>
                            <a:srgbClr val="000000"/>
                          </a:solidFill>
                          <a:effectLst/>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1" u="none" strike="noStrike" dirty="0">
                          <a:solidFill>
                            <a:srgbClr val="000000"/>
                          </a:solidFill>
                          <a:effectLst/>
                          <a:latin typeface="Calibri"/>
                        </a:rPr>
                        <a:t>-</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r>
              <a:tr h="402506">
                <a:tc>
                  <a:txBody>
                    <a:bodyPr/>
                    <a:lstStyle/>
                    <a:p>
                      <a:pPr algn="l" rtl="0" fontAlgn="ctr"/>
                      <a:r>
                        <a:rPr lang="en-IE" sz="2000" b="0" i="0" u="none" strike="noStrike">
                          <a:solidFill>
                            <a:srgbClr val="000000"/>
                          </a:solidFill>
                          <a:effectLst/>
                          <a:latin typeface="Calibri"/>
                        </a:rPr>
                        <a:t>Herpes simplex (genital)</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0" u="none" strike="noStrike">
                          <a:solidFill>
                            <a:srgbClr val="000000"/>
                          </a:solidFill>
                          <a:effectLst/>
                          <a:latin typeface="Calibri"/>
                        </a:rPr>
                        <a:t>1,369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0" u="none" strike="noStrike" dirty="0">
                          <a:solidFill>
                            <a:srgbClr val="000000"/>
                          </a:solidFill>
                          <a:effectLst/>
                          <a:latin typeface="Calibri"/>
                        </a:rPr>
                        <a:t>1,274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1" u="none" strike="noStrike" dirty="0" smtClean="0">
                          <a:solidFill>
                            <a:srgbClr val="000000"/>
                          </a:solidFill>
                          <a:effectLst/>
                          <a:latin typeface="Calibri"/>
                        </a:rPr>
                        <a:t>+7.5</a:t>
                      </a:r>
                      <a:endParaRPr lang="en-IE" sz="2000" b="0" i="1"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r>
              <a:tr h="402506">
                <a:tc>
                  <a:txBody>
                    <a:bodyPr/>
                    <a:lstStyle/>
                    <a:p>
                      <a:pPr algn="l" rtl="0" fontAlgn="ctr"/>
                      <a:r>
                        <a:rPr lang="en-IE" sz="2000" b="0" i="0" u="none" strike="noStrike">
                          <a:solidFill>
                            <a:srgbClr val="000000"/>
                          </a:solidFill>
                          <a:effectLst/>
                          <a:latin typeface="Calibri"/>
                        </a:rPr>
                        <a:t>Lymphogranuloma venereum (LGV)</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0" u="none" strike="noStrike">
                          <a:solidFill>
                            <a:srgbClr val="000000"/>
                          </a:solidFill>
                          <a:effectLst/>
                          <a:latin typeface="Calibri"/>
                        </a:rPr>
                        <a:t>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0" u="none" strike="noStrike" dirty="0">
                          <a:solidFill>
                            <a:srgbClr val="000000"/>
                          </a:solidFill>
                          <a:effectLst/>
                          <a:latin typeface="Calibri"/>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1" u="none" strike="noStrike" dirty="0" smtClean="0">
                          <a:solidFill>
                            <a:srgbClr val="000000"/>
                          </a:solidFill>
                          <a:effectLst/>
                          <a:latin typeface="Calibri"/>
                        </a:rPr>
                        <a:t>+140.0</a:t>
                      </a:r>
                      <a:endParaRPr lang="en-IE" sz="2000" b="0" i="1"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r>
              <a:tr h="402506">
                <a:tc>
                  <a:txBody>
                    <a:bodyPr/>
                    <a:lstStyle/>
                    <a:p>
                      <a:pPr algn="l" rtl="0" fontAlgn="ctr"/>
                      <a:r>
                        <a:rPr lang="en-IE" sz="2000" b="0" i="0" u="none" strike="noStrike">
                          <a:solidFill>
                            <a:srgbClr val="000000"/>
                          </a:solidFill>
                          <a:effectLst/>
                          <a:latin typeface="Calibri"/>
                        </a:rPr>
                        <a:t>Syphilis (early infectious)</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0" u="none" strike="noStrike">
                          <a:solidFill>
                            <a:srgbClr val="000000"/>
                          </a:solidFill>
                          <a:effectLst/>
                          <a:latin typeface="Calibri"/>
                        </a:rPr>
                        <a:t>322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0" u="none" strike="noStrike" dirty="0">
                          <a:solidFill>
                            <a:srgbClr val="000000"/>
                          </a:solidFill>
                          <a:effectLst/>
                          <a:latin typeface="Calibri"/>
                        </a:rPr>
                        <a:t>269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rtl="0" fontAlgn="b"/>
                      <a:r>
                        <a:rPr lang="en-IE" sz="2000" b="0" i="1" u="none" strike="noStrike" dirty="0" smtClean="0">
                          <a:solidFill>
                            <a:srgbClr val="000000"/>
                          </a:solidFill>
                          <a:effectLst/>
                          <a:latin typeface="Calibri"/>
                        </a:rPr>
                        <a:t>+19.7</a:t>
                      </a:r>
                      <a:endParaRPr lang="en-IE" sz="2000" b="0" i="1"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r>
              <a:tr h="402506">
                <a:tc>
                  <a:txBody>
                    <a:bodyPr/>
                    <a:lstStyle/>
                    <a:p>
                      <a:pPr algn="l" rtl="0" fontAlgn="ctr"/>
                      <a:r>
                        <a:rPr lang="en-IE" sz="2000" b="0" i="0" u="none" strike="noStrike">
                          <a:solidFill>
                            <a:srgbClr val="000000"/>
                          </a:solidFill>
                          <a:effectLst/>
                          <a:latin typeface="Calibri"/>
                        </a:rPr>
                        <a:t>Trichomoniasis</a:t>
                      </a: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rtl="0" fontAlgn="b"/>
                      <a:r>
                        <a:rPr lang="en-IE" sz="2000" b="0" i="0" u="none" strike="noStrike">
                          <a:solidFill>
                            <a:srgbClr val="000000"/>
                          </a:solidFill>
                          <a:effectLst/>
                          <a:latin typeface="Calibri"/>
                        </a:rPr>
                        <a:t>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rtl="0" fontAlgn="b"/>
                      <a:r>
                        <a:rPr lang="en-IE" sz="2000" b="0" i="0" u="none" strike="noStrike" dirty="0">
                          <a:solidFill>
                            <a:srgbClr val="000000"/>
                          </a:solidFill>
                          <a:effectLst/>
                          <a:latin typeface="Calibri"/>
                        </a:rPr>
                        <a:t>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rtl="0" fontAlgn="b"/>
                      <a:r>
                        <a:rPr lang="en-IE" sz="2000" b="0" i="1" u="none" strike="noStrike" dirty="0" smtClean="0">
                          <a:solidFill>
                            <a:srgbClr val="000000"/>
                          </a:solidFill>
                          <a:effectLst/>
                          <a:latin typeface="Calibri"/>
                        </a:rPr>
                        <a:t>+42.9</a:t>
                      </a:r>
                      <a:endParaRPr lang="en-IE" sz="2000" b="0" i="1"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r>
              <a:tr h="402506">
                <a:tc>
                  <a:txBody>
                    <a:bodyPr/>
                    <a:lstStyle/>
                    <a:p>
                      <a:pPr algn="l" rtl="0" fontAlgn="ctr"/>
                      <a:r>
                        <a:rPr lang="en-IE" sz="1800" b="1" i="0" u="none" strike="noStrike" dirty="0">
                          <a:solidFill>
                            <a:srgbClr val="000000"/>
                          </a:solidFill>
                          <a:effectLst/>
                          <a:latin typeface="Calibri"/>
                        </a:rPr>
                        <a:t>Total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IE" sz="1800" b="1" i="0" u="none" strike="noStrike">
                          <a:solidFill>
                            <a:srgbClr val="000000"/>
                          </a:solidFill>
                          <a:effectLst/>
                          <a:latin typeface="Calibri"/>
                        </a:rPr>
                        <a:t>10,673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IE" sz="1800" b="1" i="0" u="none" strike="noStrike">
                          <a:solidFill>
                            <a:srgbClr val="000000"/>
                          </a:solidFill>
                          <a:effectLst/>
                          <a:latin typeface="Calibri"/>
                        </a:rPr>
                        <a:t>9,700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IE" sz="1800" b="1" i="1" u="none" strike="noStrike" dirty="0" smtClean="0">
                          <a:solidFill>
                            <a:srgbClr val="000000"/>
                          </a:solidFill>
                          <a:effectLst/>
                          <a:latin typeface="Calibri"/>
                        </a:rPr>
                        <a:t>+10.0</a:t>
                      </a:r>
                      <a:endParaRPr lang="en-IE" sz="1800" b="1" i="1"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743985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3610" y="-1305"/>
            <a:ext cx="9167610" cy="0"/>
          </a:xfrm>
          <a:prstGeom prst="line">
            <a:avLst/>
          </a:prstGeom>
          <a:ln w="63500"/>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p:nvCxnSpPr>
        <p:spPr>
          <a:xfrm flipV="1">
            <a:off x="0" y="1126767"/>
            <a:ext cx="4932040" cy="2686"/>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 y="44624"/>
            <a:ext cx="5076057" cy="646331"/>
          </a:xfrm>
          <a:prstGeom prst="rect">
            <a:avLst/>
          </a:prstGeom>
          <a:noFill/>
        </p:spPr>
        <p:txBody>
          <a:bodyPr wrap="square" rtlCol="0">
            <a:spAutoFit/>
          </a:bodyPr>
          <a:lstStyle/>
          <a:p>
            <a:r>
              <a:rPr lang="en-IE" sz="3600" dirty="0" smtClean="0"/>
              <a:t>Gender Distribution, 2016</a:t>
            </a:r>
            <a:endParaRPr lang="en-IE" sz="3600" dirty="0"/>
          </a:p>
        </p:txBody>
      </p:sp>
      <p:sp>
        <p:nvSpPr>
          <p:cNvPr id="15" name="TextBox 14"/>
          <p:cNvSpPr txBox="1"/>
          <p:nvPr/>
        </p:nvSpPr>
        <p:spPr>
          <a:xfrm>
            <a:off x="-23610" y="665102"/>
            <a:ext cx="4163562" cy="461665"/>
          </a:xfrm>
          <a:prstGeom prst="rect">
            <a:avLst/>
          </a:prstGeom>
          <a:noFill/>
        </p:spPr>
        <p:txBody>
          <a:bodyPr wrap="square" rtlCol="0">
            <a:spAutoFit/>
          </a:bodyPr>
          <a:lstStyle/>
          <a:p>
            <a:r>
              <a:rPr lang="en-IE" sz="2400" dirty="0" smtClean="0">
                <a:solidFill>
                  <a:schemeClr val="bg1">
                    <a:lumMod val="75000"/>
                  </a:schemeClr>
                </a:solidFill>
              </a:rPr>
              <a:t>More men than women</a:t>
            </a:r>
            <a:endParaRPr lang="en-IE" sz="2400" dirty="0">
              <a:solidFill>
                <a:schemeClr val="bg1">
                  <a:lumMod val="75000"/>
                </a:schemeClr>
              </a:solidFill>
            </a:endParaRPr>
          </a:p>
        </p:txBody>
      </p:sp>
      <p:grpSp>
        <p:nvGrpSpPr>
          <p:cNvPr id="17" name="Group 16"/>
          <p:cNvGrpSpPr/>
          <p:nvPr/>
        </p:nvGrpSpPr>
        <p:grpSpPr>
          <a:xfrm>
            <a:off x="7202870" y="6221352"/>
            <a:ext cx="1941130" cy="631181"/>
            <a:chOff x="115151" y="5733256"/>
            <a:chExt cx="1941130" cy="674976"/>
          </a:xfrm>
        </p:grpSpPr>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151" y="5733256"/>
              <a:ext cx="883526" cy="674976"/>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313" y="5777051"/>
              <a:ext cx="943968" cy="587386"/>
            </a:xfrm>
            <a:prstGeom prst="rect">
              <a:avLst/>
            </a:prstGeom>
          </p:spPr>
        </p:pic>
      </p:grpSp>
      <p:cxnSp>
        <p:nvCxnSpPr>
          <p:cNvPr id="11" name="Straight Connector 10"/>
          <p:cNvCxnSpPr/>
          <p:nvPr/>
        </p:nvCxnSpPr>
        <p:spPr>
          <a:xfrm>
            <a:off x="-180528" y="6858000"/>
            <a:ext cx="9550734" cy="0"/>
          </a:xfrm>
          <a:prstGeom prst="line">
            <a:avLst/>
          </a:prstGeom>
          <a:ln w="317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3" name="Chart 12"/>
          <p:cNvGraphicFramePr>
            <a:graphicFrameLocks/>
          </p:cNvGraphicFramePr>
          <p:nvPr>
            <p:extLst>
              <p:ext uri="{D42A27DB-BD31-4B8C-83A1-F6EECF244321}">
                <p14:modId xmlns:p14="http://schemas.microsoft.com/office/powerpoint/2010/main" val="1325847120"/>
              </p:ext>
            </p:extLst>
          </p:nvPr>
        </p:nvGraphicFramePr>
        <p:xfrm>
          <a:off x="1115616" y="1459706"/>
          <a:ext cx="7073503" cy="463359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8445582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3610" y="665102"/>
            <a:ext cx="5027658" cy="461665"/>
          </a:xfrm>
          <a:prstGeom prst="rect">
            <a:avLst/>
          </a:prstGeom>
          <a:noFill/>
        </p:spPr>
        <p:txBody>
          <a:bodyPr wrap="square" rtlCol="0">
            <a:spAutoFit/>
          </a:bodyPr>
          <a:lstStyle/>
          <a:p>
            <a:r>
              <a:rPr lang="en-IE" sz="2400" dirty="0" smtClean="0">
                <a:solidFill>
                  <a:schemeClr val="bg1">
                    <a:lumMod val="75000"/>
                  </a:schemeClr>
                </a:solidFill>
              </a:rPr>
              <a:t>More young people than older people</a:t>
            </a:r>
            <a:endParaRPr lang="en-IE" sz="2400" dirty="0">
              <a:solidFill>
                <a:schemeClr val="bg1">
                  <a:lumMod val="75000"/>
                </a:schemeClr>
              </a:solidFill>
            </a:endParaRPr>
          </a:p>
        </p:txBody>
      </p:sp>
      <p:cxnSp>
        <p:nvCxnSpPr>
          <p:cNvPr id="5" name="Straight Connector 4"/>
          <p:cNvCxnSpPr/>
          <p:nvPr/>
        </p:nvCxnSpPr>
        <p:spPr>
          <a:xfrm>
            <a:off x="-23610" y="-1305"/>
            <a:ext cx="9167610" cy="0"/>
          </a:xfrm>
          <a:prstGeom prst="line">
            <a:avLst/>
          </a:prstGeom>
          <a:ln w="63500"/>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p:nvCxnSpPr>
        <p:spPr>
          <a:xfrm flipV="1">
            <a:off x="0" y="1129452"/>
            <a:ext cx="4788024" cy="1"/>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 y="44624"/>
            <a:ext cx="4560195" cy="646331"/>
          </a:xfrm>
          <a:prstGeom prst="rect">
            <a:avLst/>
          </a:prstGeom>
          <a:noFill/>
        </p:spPr>
        <p:txBody>
          <a:bodyPr wrap="square" rtlCol="0">
            <a:spAutoFit/>
          </a:bodyPr>
          <a:lstStyle/>
          <a:p>
            <a:r>
              <a:rPr lang="en-IE" sz="3600" dirty="0" smtClean="0"/>
              <a:t>Age Distribution, 2016</a:t>
            </a:r>
            <a:endParaRPr lang="en-IE" sz="3600" dirty="0"/>
          </a:p>
        </p:txBody>
      </p:sp>
      <p:grpSp>
        <p:nvGrpSpPr>
          <p:cNvPr id="17" name="Group 16"/>
          <p:cNvGrpSpPr/>
          <p:nvPr/>
        </p:nvGrpSpPr>
        <p:grpSpPr>
          <a:xfrm>
            <a:off x="7202870" y="6221352"/>
            <a:ext cx="1941130" cy="631181"/>
            <a:chOff x="115151" y="5733256"/>
            <a:chExt cx="1941130" cy="674976"/>
          </a:xfrm>
        </p:grpSpPr>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151" y="5733256"/>
              <a:ext cx="883526" cy="674976"/>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313" y="5777051"/>
              <a:ext cx="943968" cy="587386"/>
            </a:xfrm>
            <a:prstGeom prst="rect">
              <a:avLst/>
            </a:prstGeom>
          </p:spPr>
        </p:pic>
      </p:grpSp>
      <p:cxnSp>
        <p:nvCxnSpPr>
          <p:cNvPr id="11" name="Straight Connector 10"/>
          <p:cNvCxnSpPr/>
          <p:nvPr/>
        </p:nvCxnSpPr>
        <p:spPr>
          <a:xfrm>
            <a:off x="-180528" y="6858000"/>
            <a:ext cx="9550734" cy="0"/>
          </a:xfrm>
          <a:prstGeom prst="line">
            <a:avLst/>
          </a:prstGeom>
          <a:ln w="317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3" name="Chart 12"/>
          <p:cNvGraphicFramePr>
            <a:graphicFrameLocks/>
          </p:cNvGraphicFramePr>
          <p:nvPr>
            <p:extLst>
              <p:ext uri="{D42A27DB-BD31-4B8C-83A1-F6EECF244321}">
                <p14:modId xmlns:p14="http://schemas.microsoft.com/office/powerpoint/2010/main" val="470215045"/>
              </p:ext>
            </p:extLst>
          </p:nvPr>
        </p:nvGraphicFramePr>
        <p:xfrm>
          <a:off x="899592" y="1484784"/>
          <a:ext cx="7782445" cy="453650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5486382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23610" y="-1305"/>
            <a:ext cx="9167610" cy="0"/>
          </a:xfrm>
          <a:prstGeom prst="line">
            <a:avLst/>
          </a:prstGeom>
          <a:ln w="63500"/>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p:nvCxnSpPr>
        <p:spPr>
          <a:xfrm flipV="1">
            <a:off x="0" y="1126767"/>
            <a:ext cx="4139952" cy="2685"/>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 y="44624"/>
            <a:ext cx="4560195" cy="646331"/>
          </a:xfrm>
          <a:prstGeom prst="rect">
            <a:avLst/>
          </a:prstGeom>
          <a:noFill/>
        </p:spPr>
        <p:txBody>
          <a:bodyPr wrap="square" rtlCol="0">
            <a:spAutoFit/>
          </a:bodyPr>
          <a:lstStyle/>
          <a:p>
            <a:r>
              <a:rPr lang="en-IE" sz="3600" dirty="0" smtClean="0"/>
              <a:t>Mode of Transmission</a:t>
            </a:r>
            <a:endParaRPr lang="en-IE" sz="3600" dirty="0"/>
          </a:p>
        </p:txBody>
      </p:sp>
      <p:sp>
        <p:nvSpPr>
          <p:cNvPr id="15" name="TextBox 14"/>
          <p:cNvSpPr txBox="1"/>
          <p:nvPr/>
        </p:nvSpPr>
        <p:spPr>
          <a:xfrm>
            <a:off x="-23610" y="665102"/>
            <a:ext cx="4163562" cy="461665"/>
          </a:xfrm>
          <a:prstGeom prst="rect">
            <a:avLst/>
          </a:prstGeom>
          <a:noFill/>
        </p:spPr>
        <p:txBody>
          <a:bodyPr wrap="square" rtlCol="0">
            <a:spAutoFit/>
          </a:bodyPr>
          <a:lstStyle/>
          <a:p>
            <a:r>
              <a:rPr lang="en-IE" sz="2400" dirty="0" smtClean="0">
                <a:solidFill>
                  <a:schemeClr val="bg1">
                    <a:lumMod val="75000"/>
                  </a:schemeClr>
                </a:solidFill>
              </a:rPr>
              <a:t>MSM at highest risk</a:t>
            </a:r>
            <a:endParaRPr lang="en-IE" sz="2400" dirty="0">
              <a:solidFill>
                <a:schemeClr val="bg1">
                  <a:lumMod val="75000"/>
                </a:schemeClr>
              </a:solidFill>
            </a:endParaRPr>
          </a:p>
        </p:txBody>
      </p:sp>
      <p:grpSp>
        <p:nvGrpSpPr>
          <p:cNvPr id="17" name="Group 16"/>
          <p:cNvGrpSpPr/>
          <p:nvPr/>
        </p:nvGrpSpPr>
        <p:grpSpPr>
          <a:xfrm>
            <a:off x="7202870" y="6221352"/>
            <a:ext cx="1941130" cy="631181"/>
            <a:chOff x="115151" y="5733256"/>
            <a:chExt cx="1941130" cy="674976"/>
          </a:xfrm>
        </p:grpSpPr>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151" y="5733256"/>
              <a:ext cx="883526" cy="674976"/>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313" y="5777051"/>
              <a:ext cx="943968" cy="587386"/>
            </a:xfrm>
            <a:prstGeom prst="rect">
              <a:avLst/>
            </a:prstGeom>
          </p:spPr>
        </p:pic>
      </p:grpSp>
      <p:cxnSp>
        <p:nvCxnSpPr>
          <p:cNvPr id="11" name="Straight Connector 10"/>
          <p:cNvCxnSpPr/>
          <p:nvPr/>
        </p:nvCxnSpPr>
        <p:spPr>
          <a:xfrm>
            <a:off x="-180528" y="6858000"/>
            <a:ext cx="9550734" cy="0"/>
          </a:xfrm>
          <a:prstGeom prst="line">
            <a:avLst/>
          </a:prstGeom>
          <a:ln w="317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2" name="Chart 11"/>
          <p:cNvGraphicFramePr>
            <a:graphicFrameLocks/>
          </p:cNvGraphicFramePr>
          <p:nvPr>
            <p:extLst>
              <p:ext uri="{D42A27DB-BD31-4B8C-83A1-F6EECF244321}">
                <p14:modId xmlns:p14="http://schemas.microsoft.com/office/powerpoint/2010/main" val="764164299"/>
              </p:ext>
            </p:extLst>
          </p:nvPr>
        </p:nvGraphicFramePr>
        <p:xfrm>
          <a:off x="1259632" y="1484784"/>
          <a:ext cx="6048672" cy="473656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2877518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3610" y="665102"/>
            <a:ext cx="4163562" cy="461665"/>
          </a:xfrm>
          <a:prstGeom prst="rect">
            <a:avLst/>
          </a:prstGeom>
          <a:noFill/>
        </p:spPr>
        <p:txBody>
          <a:bodyPr wrap="square" rtlCol="0">
            <a:spAutoFit/>
          </a:bodyPr>
          <a:lstStyle/>
          <a:p>
            <a:r>
              <a:rPr lang="en-IE" sz="2400" dirty="0" smtClean="0">
                <a:solidFill>
                  <a:schemeClr val="bg1">
                    <a:lumMod val="75000"/>
                  </a:schemeClr>
                </a:solidFill>
              </a:rPr>
              <a:t>Who is most affected?</a:t>
            </a:r>
            <a:endParaRPr lang="en-IE" sz="2400" dirty="0">
              <a:solidFill>
                <a:schemeClr val="bg1">
                  <a:lumMod val="75000"/>
                </a:schemeClr>
              </a:solidFill>
            </a:endParaRPr>
          </a:p>
        </p:txBody>
      </p:sp>
      <p:cxnSp>
        <p:nvCxnSpPr>
          <p:cNvPr id="5" name="Straight Connector 4"/>
          <p:cNvCxnSpPr/>
          <p:nvPr/>
        </p:nvCxnSpPr>
        <p:spPr>
          <a:xfrm>
            <a:off x="-23610" y="-1305"/>
            <a:ext cx="9167610" cy="0"/>
          </a:xfrm>
          <a:prstGeom prst="line">
            <a:avLst/>
          </a:prstGeom>
          <a:ln w="63500"/>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p:nvCxnSpPr>
        <p:spPr>
          <a:xfrm>
            <a:off x="0" y="1129452"/>
            <a:ext cx="3419872"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 y="44624"/>
            <a:ext cx="4560195" cy="646331"/>
          </a:xfrm>
          <a:prstGeom prst="rect">
            <a:avLst/>
          </a:prstGeom>
          <a:noFill/>
        </p:spPr>
        <p:txBody>
          <a:bodyPr wrap="square" rtlCol="0">
            <a:spAutoFit/>
          </a:bodyPr>
          <a:lstStyle/>
          <a:p>
            <a:r>
              <a:rPr lang="en-IE" sz="3600" dirty="0" smtClean="0"/>
              <a:t>Burden of disease</a:t>
            </a:r>
            <a:endParaRPr lang="en-IE" sz="3600" dirty="0"/>
          </a:p>
        </p:txBody>
      </p:sp>
      <p:grpSp>
        <p:nvGrpSpPr>
          <p:cNvPr id="17" name="Group 16"/>
          <p:cNvGrpSpPr/>
          <p:nvPr/>
        </p:nvGrpSpPr>
        <p:grpSpPr>
          <a:xfrm>
            <a:off x="7202870" y="6221352"/>
            <a:ext cx="1941130" cy="631181"/>
            <a:chOff x="115151" y="5733256"/>
            <a:chExt cx="1941130" cy="674976"/>
          </a:xfrm>
        </p:grpSpPr>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151" y="5733256"/>
              <a:ext cx="883526" cy="674976"/>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313" y="5777051"/>
              <a:ext cx="943968" cy="587386"/>
            </a:xfrm>
            <a:prstGeom prst="rect">
              <a:avLst/>
            </a:prstGeom>
          </p:spPr>
        </p:pic>
      </p:grpSp>
      <p:cxnSp>
        <p:nvCxnSpPr>
          <p:cNvPr id="11" name="Straight Connector 10"/>
          <p:cNvCxnSpPr/>
          <p:nvPr/>
        </p:nvCxnSpPr>
        <p:spPr>
          <a:xfrm>
            <a:off x="-180528" y="6858000"/>
            <a:ext cx="9550734" cy="0"/>
          </a:xfrm>
          <a:prstGeom prst="line">
            <a:avLst/>
          </a:prstGeom>
          <a:ln w="317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3" name="Subtitle 2"/>
          <p:cNvSpPr txBox="1">
            <a:spLocks/>
          </p:cNvSpPr>
          <p:nvPr/>
        </p:nvSpPr>
        <p:spPr bwMode="auto">
          <a:xfrm>
            <a:off x="467545" y="1772815"/>
            <a:ext cx="7416823" cy="444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42900" indent="-342900" algn="l" defTabSz="914400" rtl="0" eaLnBrk="1" fontAlgn="base" latinLnBrk="0"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914400" rtl="0" eaLnBrk="1" fontAlgn="base" latinLnBrk="0"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914400" rtl="0" eaLnBrk="1" fontAlgn="base" latinLnBrk="0"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914400" rtl="0" eaLnBrk="1" fontAlgn="base" latinLnBrk="0"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None/>
              <a:defRPr/>
            </a:pPr>
            <a:r>
              <a:rPr lang="en-IE" sz="2400" b="1" dirty="0" smtClean="0"/>
              <a:t>Young people</a:t>
            </a:r>
          </a:p>
          <a:p>
            <a:pPr lvl="1" fontAlgn="auto">
              <a:spcAft>
                <a:spcPts val="0"/>
              </a:spcAft>
              <a:buClr>
                <a:srgbClr val="C00000"/>
              </a:buClr>
              <a:defRPr/>
            </a:pPr>
            <a:r>
              <a:rPr lang="en-IE" sz="2000" dirty="0" smtClean="0"/>
              <a:t>70% of </a:t>
            </a:r>
            <a:r>
              <a:rPr lang="en-IE" sz="2000" dirty="0" smtClean="0"/>
              <a:t>all STIs </a:t>
            </a:r>
            <a:r>
              <a:rPr lang="en-IE" sz="2000" dirty="0" smtClean="0"/>
              <a:t>notified in 2016 were among those aged </a:t>
            </a:r>
            <a:r>
              <a:rPr lang="en-IE" sz="2000" dirty="0" smtClean="0"/>
              <a:t>less than 30 </a:t>
            </a:r>
            <a:r>
              <a:rPr lang="en-IE" sz="2000" dirty="0" smtClean="0"/>
              <a:t>years</a:t>
            </a:r>
          </a:p>
          <a:p>
            <a:pPr lvl="1" fontAlgn="auto">
              <a:spcAft>
                <a:spcPts val="0"/>
              </a:spcAft>
              <a:buClr>
                <a:srgbClr val="C00000"/>
              </a:buClr>
              <a:defRPr/>
            </a:pPr>
            <a:r>
              <a:rPr lang="en-IE" sz="2000" dirty="0" smtClean="0"/>
              <a:t>15-24 year olds accounted for almost half of chlamydia cases, 43% of herpes simplex cases and 37</a:t>
            </a:r>
            <a:r>
              <a:rPr lang="en-IE" sz="2000" dirty="0"/>
              <a:t>%  of </a:t>
            </a:r>
            <a:r>
              <a:rPr lang="en-IE" sz="2000" dirty="0" smtClean="0"/>
              <a:t>gonorrhoea cases  </a:t>
            </a:r>
            <a:r>
              <a:rPr lang="en-IE" sz="2000" dirty="0"/>
              <a:t>notified </a:t>
            </a:r>
            <a:r>
              <a:rPr lang="en-IE" sz="2000" dirty="0" smtClean="0"/>
              <a:t>in 2016</a:t>
            </a:r>
          </a:p>
          <a:p>
            <a:pPr marL="0" indent="0" fontAlgn="auto">
              <a:spcAft>
                <a:spcPts val="0"/>
              </a:spcAft>
              <a:buNone/>
              <a:defRPr/>
            </a:pPr>
            <a:endParaRPr lang="en-IE" sz="2000" dirty="0"/>
          </a:p>
          <a:p>
            <a:pPr marL="0" indent="0" fontAlgn="auto">
              <a:spcAft>
                <a:spcPts val="0"/>
              </a:spcAft>
              <a:buNone/>
              <a:defRPr/>
            </a:pPr>
            <a:r>
              <a:rPr lang="en-IE" sz="2400" b="1" dirty="0" smtClean="0"/>
              <a:t>MSM</a:t>
            </a:r>
          </a:p>
          <a:p>
            <a:pPr lvl="1" fontAlgn="auto">
              <a:spcAft>
                <a:spcPts val="0"/>
              </a:spcAft>
              <a:buClr>
                <a:srgbClr val="C00000"/>
              </a:buClr>
              <a:defRPr/>
            </a:pPr>
            <a:r>
              <a:rPr lang="en-IE" sz="2000" dirty="0" smtClean="0"/>
              <a:t>95% </a:t>
            </a:r>
            <a:r>
              <a:rPr lang="en-IE" sz="2000" dirty="0"/>
              <a:t>of </a:t>
            </a:r>
            <a:r>
              <a:rPr lang="en-IE" sz="2000" dirty="0" smtClean="0"/>
              <a:t>LGV cases, </a:t>
            </a:r>
          </a:p>
          <a:p>
            <a:pPr lvl="1" fontAlgn="auto">
              <a:spcAft>
                <a:spcPts val="0"/>
              </a:spcAft>
              <a:buClr>
                <a:srgbClr val="C00000"/>
              </a:buClr>
              <a:defRPr/>
            </a:pPr>
            <a:r>
              <a:rPr lang="en-IE" sz="2000" dirty="0"/>
              <a:t>72% of syphilis </a:t>
            </a:r>
            <a:r>
              <a:rPr lang="en-IE" sz="2000" dirty="0" smtClean="0"/>
              <a:t>cases, and</a:t>
            </a:r>
            <a:endParaRPr lang="en-IE" sz="2000" dirty="0"/>
          </a:p>
          <a:p>
            <a:pPr lvl="1" fontAlgn="auto">
              <a:spcAft>
                <a:spcPts val="0"/>
              </a:spcAft>
              <a:buClr>
                <a:srgbClr val="C00000"/>
              </a:buClr>
              <a:defRPr/>
            </a:pPr>
            <a:r>
              <a:rPr lang="en-IE" sz="2000" dirty="0" smtClean="0"/>
              <a:t>42% of </a:t>
            </a:r>
            <a:r>
              <a:rPr lang="en-IE" sz="2000" dirty="0"/>
              <a:t>gonorrhoea </a:t>
            </a:r>
            <a:r>
              <a:rPr lang="en-IE" sz="2000" dirty="0" smtClean="0"/>
              <a:t>cases in </a:t>
            </a:r>
            <a:r>
              <a:rPr lang="en-IE" sz="2000" dirty="0"/>
              <a:t>2016 were in MSM </a:t>
            </a:r>
          </a:p>
          <a:p>
            <a:pPr marL="0" indent="0" fontAlgn="auto">
              <a:spcAft>
                <a:spcPts val="0"/>
              </a:spcAft>
              <a:buNone/>
              <a:defRPr/>
            </a:pPr>
            <a:endParaRPr lang="en-IE" sz="2000" dirty="0" smtClean="0"/>
          </a:p>
          <a:p>
            <a:pPr marL="0" indent="0" fontAlgn="auto">
              <a:spcAft>
                <a:spcPts val="0"/>
              </a:spcAft>
              <a:buNone/>
              <a:defRPr/>
            </a:pPr>
            <a:endParaRPr lang="en-IE" sz="2000" dirty="0"/>
          </a:p>
          <a:p>
            <a:pPr marL="0" indent="0" fontAlgn="auto">
              <a:spcAft>
                <a:spcPts val="0"/>
              </a:spcAft>
              <a:buNone/>
              <a:defRPr/>
            </a:pPr>
            <a:endParaRPr lang="en-IE" sz="2000" dirty="0" smtClean="0"/>
          </a:p>
          <a:p>
            <a:pPr marL="0" indent="0" fontAlgn="auto">
              <a:spcAft>
                <a:spcPts val="0"/>
              </a:spcAft>
              <a:buNone/>
              <a:defRPr/>
            </a:pPr>
            <a:endParaRPr lang="en-IE" sz="2000" dirty="0" smtClean="0"/>
          </a:p>
          <a:p>
            <a:pPr marL="0" indent="0" fontAlgn="auto">
              <a:spcAft>
                <a:spcPts val="0"/>
              </a:spcAft>
              <a:buNone/>
              <a:defRPr/>
            </a:pPr>
            <a:endParaRPr lang="en-IE" sz="2000" dirty="0" smtClean="0"/>
          </a:p>
        </p:txBody>
      </p:sp>
    </p:spTree>
    <p:extLst>
      <p:ext uri="{BB962C8B-B14F-4D97-AF65-F5344CB8AC3E}">
        <p14:creationId xmlns:p14="http://schemas.microsoft.com/office/powerpoint/2010/main" val="41612862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3001</TotalTime>
  <Words>563</Words>
  <Application>Microsoft Office PowerPoint</Application>
  <PresentationFormat>On-screen Show (4:3)</PresentationFormat>
  <Paragraphs>138</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Sexually Transmitted Infections (STIs) in Ireland,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STI notifications from CIDR - 2013</dc:title>
  <dc:creator>Kate ODonnell</dc:creator>
  <cp:lastModifiedBy>gilliancullen</cp:lastModifiedBy>
  <cp:revision>276</cp:revision>
  <cp:lastPrinted>2016-09-30T07:51:14Z</cp:lastPrinted>
  <dcterms:created xsi:type="dcterms:W3CDTF">2014-02-04T09:38:02Z</dcterms:created>
  <dcterms:modified xsi:type="dcterms:W3CDTF">2017-03-30T15:15:20Z</dcterms:modified>
</cp:coreProperties>
</file>